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9"/>
  </p:notesMasterIdLst>
  <p:sldIdLst>
    <p:sldId id="256" r:id="rId2"/>
    <p:sldId id="257" r:id="rId3"/>
    <p:sldId id="285" r:id="rId4"/>
    <p:sldId id="324" r:id="rId5"/>
    <p:sldId id="259" r:id="rId6"/>
    <p:sldId id="262" r:id="rId7"/>
    <p:sldId id="325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31"/>
    <p:restoredTop sz="92587"/>
  </p:normalViewPr>
  <p:slideViewPr>
    <p:cSldViewPr snapToGrid="0">
      <p:cViewPr varScale="1">
        <p:scale>
          <a:sx n="101" d="100"/>
          <a:sy n="101" d="100"/>
        </p:scale>
        <p:origin x="101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0D51F1-BCE4-074D-A4E9-F3403F351C66}" type="datetimeFigureOut">
              <a:rPr lang="fr-FR" smtClean="0"/>
              <a:t>01/06/2026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937C7D-F3CD-BB46-9F7B-0C9F1026F99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36538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937C7D-F3CD-BB46-9F7B-0C9F1026F992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08807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ABA071-523C-2B1E-3213-368D8B96DD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2B371ACF-4DBB-82A0-A237-4421CC3095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0D2F234C-9E5F-9646-6656-FBCE18DB96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b="0" i="0" u="none" strike="noStrike" dirty="0">
              <a:solidFill>
                <a:srgbClr val="333132"/>
              </a:solidFill>
              <a:effectLst/>
              <a:latin typeface="Source Sans Pro" panose="020F0502020204030204" pitchFamily="34" charset="0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EA3968F-02CD-ADEB-F7CB-7A32C06141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937C7D-F3CD-BB46-9F7B-0C9F1026F992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66163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C5C76C-4E5E-A53F-1CD5-3D4CD0A7FD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3B7036C2-B2BC-CDF3-3ABB-2EF70C738F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B6EA59DE-37B3-18D9-EB8A-8418A04BD0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b="0" i="0" u="none" strike="noStrike" dirty="0">
              <a:solidFill>
                <a:srgbClr val="333132"/>
              </a:solidFill>
              <a:effectLst/>
              <a:latin typeface="Source Sans Pro" panose="020F0502020204030204" pitchFamily="34" charset="0"/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434A657-E1F7-E033-B429-365D439A45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937C7D-F3CD-BB46-9F7B-0C9F1026F992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420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72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937C7D-F3CD-BB46-9F7B-0C9F1026F992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8653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9AA981-8E48-531B-7619-CC9F9FC399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7A43D5AD-B334-D4F2-1927-812B88973A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67B07182-CD8B-7C1B-7D09-D367B51563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7200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C520286-9649-8DF0-DB8E-49907D230E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937C7D-F3CD-BB46-9F7B-0C9F1026F992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2957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8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489A7-F8A8-F741-8B9F-2B781B97A893}" type="datetime1">
              <a:rPr lang="fr-FR" smtClean="0"/>
              <a:t>01/06/2026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784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C4782-1CD9-F740-9322-763A1E34964B}" type="datetime1">
              <a:rPr lang="fr-FR" smtClean="0"/>
              <a:t>01/06/2026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88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8927" y="997973"/>
            <a:ext cx="8473395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C19D1-C852-7C4F-8988-CA2CF1DF3583}" type="datetime1">
              <a:rPr lang="fr-FR" smtClean="0"/>
              <a:t>01/06/2026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185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C07C3-5BCE-5648-8F2A-789C42D4CBC4}" type="datetime1">
              <a:rPr lang="fr-FR" smtClean="0"/>
              <a:t>01/06/2026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939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27D36-8ADC-AE40-BA1B-700AF50E0994}" type="datetime1">
              <a:rPr lang="fr-FR" smtClean="0"/>
              <a:t>01/06/2026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746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088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1344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CBC6F-8A1F-8343-98D2-5F23D2EFC04E}" type="datetime1">
              <a:rPr lang="fr-FR" smtClean="0"/>
              <a:t>01/06/2026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183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929147"/>
            <a:ext cx="10689336" cy="7984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088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1344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1344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D5085-906B-634D-BEF0-F7171EDFA7A5}" type="datetime1">
              <a:rPr lang="fr-FR" smtClean="0"/>
              <a:t>01/06/2026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26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A1FA4-6BCA-B04C-8EA0-8B0BF0B8E6CB}" type="datetime1">
              <a:rPr lang="fr-FR" smtClean="0"/>
              <a:t>01/06/2026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872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8D6B0-DA17-324C-A506-D696089EE6C3}" type="datetime1">
              <a:rPr lang="fr-FR" smtClean="0"/>
              <a:t>01/06/2026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581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9848"/>
            <a:ext cx="4093599" cy="13167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9848"/>
            <a:ext cx="6172200" cy="47912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1176"/>
            <a:ext cx="4093599" cy="33192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9BFC7-2433-6348-8257-D4D22C126F9E}" type="datetime1">
              <a:rPr lang="fr-FR" smtClean="0"/>
              <a:t>01/06/2026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701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189A2-303C-E34B-B316-09AC85E2DF8B}" type="datetime1">
              <a:rPr lang="fr-FR" smtClean="0"/>
              <a:t>01/06/2026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529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21992"/>
            <a:ext cx="10691265" cy="3739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49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1B7EB322-DB6F-4244-9F7A-36CC680D20CB}" type="datetime1">
              <a:rPr lang="fr-FR" smtClean="0"/>
              <a:t>01/06/2026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4088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87E7843D-FF13-4365-9478-9625B70A2705}" type="slidenum">
              <a:rPr lang="en-US" smtClean="0"/>
              <a:t>‹N°›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3209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72" r:id="rId6"/>
    <p:sldLayoutId id="2147483667" r:id="rId7"/>
    <p:sldLayoutId id="2147483668" r:id="rId8"/>
    <p:sldLayoutId id="2147483669" r:id="rId9"/>
    <p:sldLayoutId id="2147483671" r:id="rId10"/>
    <p:sldLayoutId id="2147483670" r:id="rId11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C0A105-D383-E4FE-CA41-D17D1A988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fr-FR" sz="3600" dirty="0">
                <a:solidFill>
                  <a:schemeClr val="bg1"/>
                </a:solidFill>
              </a:rPr>
              <a:t>Leçon de </a:t>
            </a:r>
            <a:r>
              <a:rPr lang="fr-FR" sz="3600" dirty="0">
                <a:solidFill>
                  <a:schemeClr val="bg1"/>
                </a:solidFill>
                <a:highlight>
                  <a:srgbClr val="FFFF00"/>
                </a:highlight>
              </a:rPr>
              <a:t>Chimie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309F27C-A790-9E5B-AEA4-CF555A2BE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2151" y="2221993"/>
            <a:ext cx="10691265" cy="3073022"/>
          </a:xfrm>
          <a:solidFill>
            <a:schemeClr val="bg2">
              <a:lumMod val="10000"/>
              <a:lumOff val="90000"/>
            </a:schemeClr>
          </a:solidFill>
          <a:ln>
            <a:solidFill>
              <a:schemeClr val="accent3"/>
            </a:solidFill>
          </a:ln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fr-FR" sz="2200" dirty="0">
                <a:solidFill>
                  <a:schemeClr val="accent3"/>
                </a:solidFill>
              </a:rPr>
              <a:t>Domaine :</a:t>
            </a:r>
          </a:p>
          <a:p>
            <a:pPr marL="0" indent="0" algn="ctr">
              <a:buNone/>
            </a:pPr>
            <a:r>
              <a:rPr lang="fr-FR" sz="2200" dirty="0">
                <a:solidFill>
                  <a:schemeClr val="accent3"/>
                </a:solidFill>
              </a:rPr>
              <a:t>Thème : </a:t>
            </a:r>
          </a:p>
          <a:p>
            <a:pPr marL="0" indent="0" algn="ctr">
              <a:buNone/>
            </a:pPr>
            <a:r>
              <a:rPr lang="fr-FR" sz="2200" dirty="0">
                <a:solidFill>
                  <a:schemeClr val="accent3"/>
                </a:solidFill>
              </a:rPr>
              <a:t>Elément imposé :</a:t>
            </a:r>
            <a:endParaRPr lang="en-US" sz="2200" dirty="0">
              <a:solidFill>
                <a:schemeClr val="accent3"/>
              </a:solidFill>
            </a:endParaRP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1CDE7E35-B055-B40D-4B25-D273FBAE65DA}"/>
              </a:ext>
            </a:extLst>
          </p:cNvPr>
          <p:cNvSpPr txBox="1">
            <a:spLocks/>
          </p:cNvSpPr>
          <p:nvPr/>
        </p:nvSpPr>
        <p:spPr>
          <a:xfrm>
            <a:off x="320039" y="5766619"/>
            <a:ext cx="7978385" cy="9162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400" kern="1200" cap="all" spc="3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cap="none" dirty="0">
                <a:solidFill>
                  <a:schemeClr val="bg1"/>
                </a:solidFill>
                <a:highlight>
                  <a:srgbClr val="FFFF00"/>
                </a:highlight>
              </a:rPr>
              <a:t>18.05.2026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F69C2A8-1A9F-518C-660F-55D6EB799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9092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36A597-4A8F-CE85-2E60-051450D92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Introduction pédagogique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592FB0A-8882-6E8F-C646-0C648DB818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9" y="2551176"/>
            <a:ext cx="3461512" cy="3690598"/>
          </a:xfrm>
        </p:spPr>
        <p:txBody>
          <a:bodyPr>
            <a:normAutofit/>
          </a:bodyPr>
          <a:lstStyle/>
          <a:p>
            <a:r>
              <a:rPr lang="fr-FR" u="sng" dirty="0"/>
              <a:t>Niveau :</a:t>
            </a:r>
            <a:r>
              <a:rPr lang="fr-FR" dirty="0"/>
              <a:t> </a:t>
            </a:r>
          </a:p>
          <a:p>
            <a:endParaRPr lang="fr-FR" dirty="0"/>
          </a:p>
          <a:p>
            <a:r>
              <a:rPr lang="fr-FR" u="sng" dirty="0"/>
              <a:t>Sources :</a:t>
            </a:r>
          </a:p>
          <a:p>
            <a:pPr marL="285750" indent="-285750">
              <a:buFontTx/>
              <a:buChar char="-"/>
            </a:pPr>
            <a:r>
              <a:rPr lang="fr-FR" dirty="0"/>
              <a:t>Ministère de l'Enseignement supérieur, de la Recherche et de l'Espace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C530310-FFE0-ECC1-9324-6E48FA9FA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2</a:t>
            </a:fld>
            <a:endParaRPr lang="en-US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5E5ADEC9-035B-2677-943A-9AF1929BDD30}"/>
              </a:ext>
            </a:extLst>
          </p:cNvPr>
          <p:cNvSpPr txBox="1"/>
          <p:nvPr/>
        </p:nvSpPr>
        <p:spPr>
          <a:xfrm>
            <a:off x="6400800" y="3302000"/>
            <a:ext cx="439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BO</a:t>
            </a:r>
          </a:p>
        </p:txBody>
      </p:sp>
    </p:spTree>
    <p:extLst>
      <p:ext uri="{BB962C8B-B14F-4D97-AF65-F5344CB8AC3E}">
        <p14:creationId xmlns:p14="http://schemas.microsoft.com/office/powerpoint/2010/main" val="4286246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434E58-C628-A6C3-054C-9B736D4E53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D0C86E0C-892D-0ED7-9FDF-1E42F1558F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3523895"/>
              </p:ext>
            </p:extLst>
          </p:nvPr>
        </p:nvGraphicFramePr>
        <p:xfrm>
          <a:off x="4744834" y="973825"/>
          <a:ext cx="6972671" cy="36488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71269">
                  <a:extLst>
                    <a:ext uri="{9D8B030D-6E8A-4147-A177-3AD203B41FA5}">
                      <a16:colId xmlns:a16="http://schemas.microsoft.com/office/drawing/2014/main" val="3701933099"/>
                    </a:ext>
                  </a:extLst>
                </a:gridCol>
                <a:gridCol w="5301402">
                  <a:extLst>
                    <a:ext uri="{9D8B030D-6E8A-4147-A177-3AD203B41FA5}">
                      <a16:colId xmlns:a16="http://schemas.microsoft.com/office/drawing/2014/main" val="866188752"/>
                    </a:ext>
                  </a:extLst>
                </a:gridCol>
              </a:tblGrid>
              <a:tr h="1152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0" noProof="0" dirty="0">
                          <a:highlight>
                            <a:srgbClr val="FFFF00"/>
                          </a:highlight>
                        </a:rPr>
                        <a:t>Séquence pédagogique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20321497"/>
                  </a:ext>
                </a:extLst>
              </a:tr>
              <a:tr h="832270">
                <a:tc>
                  <a:txBody>
                    <a:bodyPr/>
                    <a:lstStyle/>
                    <a:p>
                      <a:pPr algn="ctr"/>
                      <a:r>
                        <a:rPr lang="fr-FR" sz="2000" b="1" noProof="0" dirty="0">
                          <a:highlight>
                            <a:srgbClr val="FFFF00"/>
                          </a:highlight>
                        </a:rPr>
                        <a:t>Chapitre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 algn="l">
                        <a:buFontTx/>
                        <a:buChar char="-"/>
                      </a:pPr>
                      <a:endParaRPr lang="fr-FR" sz="2000" noProof="0" dirty="0">
                        <a:highlight>
                          <a:srgbClr val="FFFF00"/>
                        </a:highlight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34862128"/>
                  </a:ext>
                </a:extLst>
              </a:tr>
              <a:tr h="832270">
                <a:tc>
                  <a:txBody>
                    <a:bodyPr/>
                    <a:lstStyle/>
                    <a:p>
                      <a:pPr algn="ctr"/>
                      <a:r>
                        <a:rPr lang="fr-FR" sz="2000" b="1" noProof="0" dirty="0">
                          <a:highlight>
                            <a:srgbClr val="FFFF00"/>
                          </a:highlight>
                        </a:rPr>
                        <a:t>Chapitre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 algn="l">
                        <a:buFontTx/>
                        <a:buChar char="-"/>
                      </a:pPr>
                      <a:endParaRPr lang="fr-FR" sz="2000" noProof="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02585626"/>
                  </a:ext>
                </a:extLst>
              </a:tr>
              <a:tr h="832270">
                <a:tc>
                  <a:txBody>
                    <a:bodyPr/>
                    <a:lstStyle/>
                    <a:p>
                      <a:pPr algn="ctr"/>
                      <a:r>
                        <a:rPr lang="fr-FR" sz="2000" b="1" noProof="0" dirty="0">
                          <a:highlight>
                            <a:srgbClr val="FFFF00"/>
                          </a:highlight>
                        </a:rPr>
                        <a:t>Chapitre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 algn="l">
                        <a:buFontTx/>
                        <a:buChar char="-"/>
                      </a:pPr>
                      <a:endParaRPr lang="fr-FR" sz="2000" dirty="0">
                        <a:highlight>
                          <a:srgbClr val="FFFF00"/>
                        </a:highlight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93661732"/>
                  </a:ext>
                </a:extLst>
              </a:tr>
            </a:tbl>
          </a:graphicData>
        </a:graphic>
      </p:graphicFrame>
      <p:sp>
        <p:nvSpPr>
          <p:cNvPr id="2" name="Titre 1">
            <a:extLst>
              <a:ext uri="{FF2B5EF4-FFF2-40B4-BE49-F238E27FC236}">
                <a16:creationId xmlns:a16="http://schemas.microsoft.com/office/drawing/2014/main" id="{0B788AC2-0396-7AF6-EEC4-CBDD3EA1E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Introduction pédagogique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E585914-A754-E60E-E8A7-AD3DDCB63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3</a:t>
            </a:fld>
            <a:endParaRPr lang="en-US"/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A1277358-D37D-5A14-9A5A-09F4D532B6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9" y="2551176"/>
            <a:ext cx="3347958" cy="3805174"/>
          </a:xfrm>
        </p:spPr>
        <p:txBody>
          <a:bodyPr>
            <a:normAutofit/>
          </a:bodyPr>
          <a:lstStyle/>
          <a:p>
            <a:r>
              <a:rPr lang="fr-FR" u="sng" dirty="0"/>
              <a:t>Niveau :</a:t>
            </a:r>
            <a:r>
              <a:rPr lang="fr-FR" dirty="0"/>
              <a:t> </a:t>
            </a:r>
          </a:p>
          <a:p>
            <a:endParaRPr lang="fr-FR" dirty="0"/>
          </a:p>
          <a:p>
            <a:r>
              <a:rPr lang="fr-FR" u="sng" dirty="0"/>
              <a:t>Sources :</a:t>
            </a:r>
          </a:p>
          <a:p>
            <a:pPr marL="285750" indent="-285750">
              <a:buFontTx/>
              <a:buChar char="-"/>
            </a:pPr>
            <a:r>
              <a:rPr lang="fr-FR" dirty="0"/>
              <a:t>Ministère de l'Enseignement supérieur, de la Recherche et de l'Espace</a:t>
            </a:r>
          </a:p>
        </p:txBody>
      </p:sp>
    </p:spTree>
    <p:extLst>
      <p:ext uri="{BB962C8B-B14F-4D97-AF65-F5344CB8AC3E}">
        <p14:creationId xmlns:p14="http://schemas.microsoft.com/office/powerpoint/2010/main" val="3626549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126CAC-3C4C-C749-2ACD-60986AE714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558B42D6-9899-633A-87D0-D795827CC4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9699222"/>
              </p:ext>
            </p:extLst>
          </p:nvPr>
        </p:nvGraphicFramePr>
        <p:xfrm>
          <a:off x="5059680" y="1056480"/>
          <a:ext cx="6868287" cy="450963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6600">
                  <a:extLst>
                    <a:ext uri="{9D8B030D-6E8A-4147-A177-3AD203B41FA5}">
                      <a16:colId xmlns:a16="http://schemas.microsoft.com/office/drawing/2014/main" val="3701933099"/>
                    </a:ext>
                  </a:extLst>
                </a:gridCol>
                <a:gridCol w="5481687">
                  <a:extLst>
                    <a:ext uri="{9D8B030D-6E8A-4147-A177-3AD203B41FA5}">
                      <a16:colId xmlns:a16="http://schemas.microsoft.com/office/drawing/2014/main" val="866188752"/>
                    </a:ext>
                  </a:extLst>
                </a:gridCol>
              </a:tblGrid>
              <a:tr h="1503213">
                <a:tc>
                  <a:txBody>
                    <a:bodyPr/>
                    <a:lstStyle/>
                    <a:p>
                      <a:pPr algn="ctr"/>
                      <a:r>
                        <a:rPr lang="fr-FR" sz="2000" b="1" noProof="0" dirty="0">
                          <a:highlight>
                            <a:srgbClr val="FFFF00"/>
                          </a:highlight>
                        </a:rPr>
                        <a:t>Prérequis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 algn="l">
                        <a:buFontTx/>
                        <a:buChar char="-"/>
                      </a:pPr>
                      <a:endParaRPr lang="fr-FR" sz="2000" kern="120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34862128"/>
                  </a:ext>
                </a:extLst>
              </a:tr>
              <a:tr h="1503213">
                <a:tc>
                  <a:txBody>
                    <a:bodyPr/>
                    <a:lstStyle/>
                    <a:p>
                      <a:pPr algn="ctr"/>
                      <a:r>
                        <a:rPr lang="fr-FR" sz="2000" b="1" noProof="0" dirty="0">
                          <a:highlight>
                            <a:srgbClr val="FFFF00"/>
                          </a:highlight>
                        </a:rPr>
                        <a:t>Objectifs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 algn="l">
                        <a:buFontTx/>
                        <a:buChar char="-"/>
                      </a:pPr>
                      <a:endParaRPr lang="fr-FR" sz="2000" noProof="0" dirty="0">
                        <a:highlight>
                          <a:srgbClr val="FFFF00"/>
                        </a:highlight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02585626"/>
                  </a:ext>
                </a:extLst>
              </a:tr>
              <a:tr h="1503213">
                <a:tc>
                  <a:txBody>
                    <a:bodyPr/>
                    <a:lstStyle/>
                    <a:p>
                      <a:pPr algn="ctr"/>
                      <a:r>
                        <a:rPr lang="fr-FR" sz="2000" b="1" noProof="0">
                          <a:highlight>
                            <a:srgbClr val="FFFF00"/>
                          </a:highlight>
                        </a:rPr>
                        <a:t>Difficultés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 algn="l">
                        <a:buFontTx/>
                        <a:buChar char="-"/>
                      </a:pPr>
                      <a:endParaRPr lang="fr-FR" sz="2000" noProof="0" dirty="0">
                        <a:highlight>
                          <a:srgbClr val="FFFF00"/>
                        </a:highlight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93661732"/>
                  </a:ext>
                </a:extLst>
              </a:tr>
            </a:tbl>
          </a:graphicData>
        </a:graphic>
      </p:graphicFrame>
      <p:sp>
        <p:nvSpPr>
          <p:cNvPr id="2" name="Titre 1">
            <a:extLst>
              <a:ext uri="{FF2B5EF4-FFF2-40B4-BE49-F238E27FC236}">
                <a16:creationId xmlns:a16="http://schemas.microsoft.com/office/drawing/2014/main" id="{9545B1C5-E5CD-5E6F-9442-F74649A17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Introduction pédagogique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417EF8C-2173-E94D-E770-360594D9F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4</a:t>
            </a:fld>
            <a:endParaRPr lang="en-US"/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90E249B3-A33C-9A9D-929C-55549B1D7C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9" y="2551176"/>
            <a:ext cx="3928871" cy="4306824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fr-FR" u="sng" dirty="0"/>
              <a:t>Niveau :</a:t>
            </a:r>
            <a:r>
              <a:rPr lang="fr-FR" dirty="0"/>
              <a:t> </a:t>
            </a:r>
          </a:p>
          <a:p>
            <a:endParaRPr lang="fr-FR" dirty="0"/>
          </a:p>
          <a:p>
            <a:r>
              <a:rPr lang="fr-FR" u="sng" dirty="0"/>
              <a:t>Sources :</a:t>
            </a:r>
          </a:p>
        </p:txBody>
      </p:sp>
    </p:spTree>
    <p:extLst>
      <p:ext uri="{BB962C8B-B14F-4D97-AF65-F5344CB8AC3E}">
        <p14:creationId xmlns:p14="http://schemas.microsoft.com/office/powerpoint/2010/main" val="876066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BCCDAE-4A08-F665-CA0C-D0C5CD6926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3714C6-02D1-D337-2141-7A1789F9E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Introduction pédagogique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AF3F34E-B7F3-FCFB-CF5A-E0AD67B426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7687" y="486172"/>
            <a:ext cx="7394313" cy="5885656"/>
          </a:xfrm>
          <a:noFill/>
        </p:spPr>
        <p:txBody>
          <a:bodyPr anchor="ctr"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fr-FR" sz="2400" dirty="0">
                <a:highlight>
                  <a:srgbClr val="FFFF00"/>
                </a:highlight>
              </a:rPr>
              <a:t>Plan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F48B192-499E-20E0-6C60-CD9DDB314CA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fr-FR" u="sng" dirty="0"/>
              <a:t>Niveau :</a:t>
            </a:r>
            <a:r>
              <a:rPr lang="fr-FR" dirty="0"/>
              <a:t> 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CB30AB6-0920-5107-2AE6-CD440220D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78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5C3335-2B48-8477-0D34-0062540950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B5F9AB-8F90-0B59-3925-7334C4A17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cap="none" dirty="0">
                <a:solidFill>
                  <a:srgbClr val="FF0000"/>
                </a:solidFill>
              </a:rPr>
              <a:t>I. Introduction</a:t>
            </a:r>
            <a:br>
              <a:rPr lang="fr-FR" cap="none" dirty="0"/>
            </a:br>
            <a:endParaRPr lang="fr-FR" cap="none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2E9E53E-9B12-CA94-CDFD-48CA50EB4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6</a:t>
            </a:fld>
            <a:endParaRPr lang="en-US"/>
          </a:p>
        </p:txBody>
      </p:sp>
      <p:sp>
        <p:nvSpPr>
          <p:cNvPr id="11" name="Espace réservé du contenu 2">
            <a:extLst>
              <a:ext uri="{FF2B5EF4-FFF2-40B4-BE49-F238E27FC236}">
                <a16:creationId xmlns:a16="http://schemas.microsoft.com/office/drawing/2014/main" id="{A4809B90-ECE7-331E-4598-0FE95ED6DF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088" y="1680882"/>
            <a:ext cx="10887278" cy="442662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dirty="0">
              <a:sym typeface="Wingdings" pitchFamily="2" charset="2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0FDA4C62-4A6C-E383-55F1-61E777F2929D}"/>
              </a:ext>
            </a:extLst>
          </p:cNvPr>
          <p:cNvSpPr txBox="1"/>
          <p:nvPr/>
        </p:nvSpPr>
        <p:spPr>
          <a:xfrm>
            <a:off x="0" y="6488668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 de </a:t>
            </a:r>
            <a:r>
              <a:rPr lang="en-US" dirty="0" err="1"/>
              <a:t>l’illustration</a:t>
            </a:r>
            <a:r>
              <a:rPr lang="en-US" dirty="0"/>
              <a:t> :</a:t>
            </a:r>
          </a:p>
        </p:txBody>
      </p:sp>
    </p:spTree>
    <p:extLst>
      <p:ext uri="{BB962C8B-B14F-4D97-AF65-F5344CB8AC3E}">
        <p14:creationId xmlns:p14="http://schemas.microsoft.com/office/powerpoint/2010/main" val="1781710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54F0E4-F6F8-4963-181D-C7E0D72A1F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837DB6-49D3-ED5B-7868-6933B7AC3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cap="none" dirty="0">
                <a:solidFill>
                  <a:srgbClr val="FF0000"/>
                </a:solidFill>
              </a:rPr>
              <a:t>Sources</a:t>
            </a:r>
            <a:br>
              <a:rPr lang="fr-FR" cap="none" dirty="0"/>
            </a:br>
            <a:endParaRPr lang="fr-FR" cap="none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1986465-1CF8-A46E-49C5-04F657D79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7</a:t>
            </a:fld>
            <a:endParaRPr lang="en-US"/>
          </a:p>
        </p:txBody>
      </p:sp>
      <p:sp>
        <p:nvSpPr>
          <p:cNvPr id="11" name="Espace réservé du contenu 2">
            <a:extLst>
              <a:ext uri="{FF2B5EF4-FFF2-40B4-BE49-F238E27FC236}">
                <a16:creationId xmlns:a16="http://schemas.microsoft.com/office/drawing/2014/main" id="{BF58E967-B8F6-C111-DD37-395DCA4074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088" y="1680882"/>
            <a:ext cx="10887278" cy="442662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7842773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 cap="flat" cmpd="sng" algn="ctr">
          <a:noFill/>
          <a:prstDash val="solid"/>
          <a:miter lim="800000"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7172</TotalTime>
  <Words>90</Words>
  <Application>Microsoft Macintosh PowerPoint</Application>
  <PresentationFormat>Grand écran</PresentationFormat>
  <Paragraphs>45</Paragraphs>
  <Slides>7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4" baseType="lpstr">
      <vt:lpstr>Aptos</vt:lpstr>
      <vt:lpstr>Arial</vt:lpstr>
      <vt:lpstr>Calisto MT</vt:lpstr>
      <vt:lpstr>Source Sans Pro</vt:lpstr>
      <vt:lpstr>Univers Condensed</vt:lpstr>
      <vt:lpstr>Wingdings</vt:lpstr>
      <vt:lpstr>ChronicleVTI</vt:lpstr>
      <vt:lpstr>Leçon de Chimie</vt:lpstr>
      <vt:lpstr>Introduction pédagogique</vt:lpstr>
      <vt:lpstr>Introduction pédagogique</vt:lpstr>
      <vt:lpstr>Introduction pédagogique</vt:lpstr>
      <vt:lpstr>Introduction pédagogique</vt:lpstr>
      <vt:lpstr>I. Introduction </vt:lpstr>
      <vt:lpstr>Sources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Sterenn Ioos</dc:creator>
  <cp:lastModifiedBy>Sterenn Ioos</cp:lastModifiedBy>
  <cp:revision>295</cp:revision>
  <dcterms:created xsi:type="dcterms:W3CDTF">2025-09-23T06:15:12Z</dcterms:created>
  <dcterms:modified xsi:type="dcterms:W3CDTF">2026-06-01T16:45:38Z</dcterms:modified>
</cp:coreProperties>
</file>