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8" r:id="rId2"/>
    <p:sldId id="329" r:id="rId3"/>
    <p:sldId id="338" r:id="rId4"/>
    <p:sldId id="339" r:id="rId5"/>
    <p:sldId id="363" r:id="rId6"/>
    <p:sldId id="340" r:id="rId7"/>
    <p:sldId id="344" r:id="rId8"/>
    <p:sldId id="341" r:id="rId9"/>
    <p:sldId id="345" r:id="rId10"/>
    <p:sldId id="342" r:id="rId11"/>
    <p:sldId id="347" r:id="rId12"/>
    <p:sldId id="362" r:id="rId13"/>
    <p:sldId id="346" r:id="rId14"/>
    <p:sldId id="343" r:id="rId15"/>
    <p:sldId id="34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melin" initials="f" lastIdx="0" clrIdx="0">
    <p:extLst>
      <p:ext uri="{19B8F6BF-5375-455C-9EA6-DF929625EA0E}">
        <p15:presenceInfo xmlns:p15="http://schemas.microsoft.com/office/powerpoint/2012/main" userId="fmel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1C1FF"/>
    <a:srgbClr val="FFA7A7"/>
    <a:srgbClr val="E6E6E6"/>
    <a:srgbClr val="FF8181"/>
    <a:srgbClr val="E818D4"/>
    <a:srgbClr val="DCE6F2"/>
    <a:srgbClr val="E2E7E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911" autoAdjust="0"/>
    <p:restoredTop sz="95232" autoAdjust="0"/>
  </p:normalViewPr>
  <p:slideViewPr>
    <p:cSldViewPr>
      <p:cViewPr varScale="1">
        <p:scale>
          <a:sx n="75" d="100"/>
          <a:sy n="75" d="100"/>
        </p:scale>
        <p:origin x="744" y="78"/>
      </p:cViewPr>
      <p:guideLst>
        <p:guide orient="horz" pos="2160"/>
        <p:guide pos="2880"/>
      </p:guideLst>
    </p:cSldViewPr>
  </p:slideViewPr>
  <p:outlineViewPr>
    <p:cViewPr>
      <p:scale>
        <a:sx n="33" d="100"/>
        <a:sy n="33" d="100"/>
      </p:scale>
      <p:origin x="0" y="-8122"/>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689FBF-EEEE-4CD8-8DBD-7EAD5CF91312}" type="datetimeFigureOut">
              <a:rPr lang="fr-FR" smtClean="0"/>
              <a:t>28/05/2023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DF7C66-3D94-484D-9BF7-93DAFAE6A992}" type="slidenum">
              <a:rPr lang="fr-FR" smtClean="0"/>
              <a:t>‹N°›</a:t>
            </a:fld>
            <a:endParaRPr lang="fr-FR"/>
          </a:p>
        </p:txBody>
      </p:sp>
    </p:spTree>
    <p:extLst>
      <p:ext uri="{BB962C8B-B14F-4D97-AF65-F5344CB8AC3E}">
        <p14:creationId xmlns:p14="http://schemas.microsoft.com/office/powerpoint/2010/main" val="4008100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CDF7C66-3D94-484D-9BF7-93DAFAE6A992}" type="slidenum">
              <a:rPr lang="fr-FR" smtClean="0"/>
              <a:t>11</a:t>
            </a:fld>
            <a:endParaRPr lang="fr-FR"/>
          </a:p>
        </p:txBody>
      </p:sp>
    </p:spTree>
    <p:extLst>
      <p:ext uri="{BB962C8B-B14F-4D97-AF65-F5344CB8AC3E}">
        <p14:creationId xmlns:p14="http://schemas.microsoft.com/office/powerpoint/2010/main" val="2397291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CDF7C66-3D94-484D-9BF7-93DAFAE6A992}" type="slidenum">
              <a:rPr lang="fr-FR" smtClean="0"/>
              <a:t>15</a:t>
            </a:fld>
            <a:endParaRPr lang="fr-FR"/>
          </a:p>
        </p:txBody>
      </p:sp>
    </p:spTree>
    <p:extLst>
      <p:ext uri="{BB962C8B-B14F-4D97-AF65-F5344CB8AC3E}">
        <p14:creationId xmlns:p14="http://schemas.microsoft.com/office/powerpoint/2010/main" val="1639664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D2C23AA-DADE-4619-95BC-B0F4D930CEE9}" type="datetimeFigureOut">
              <a:rPr lang="fr-FR" smtClean="0"/>
              <a:pPr/>
              <a:t>28/05/2023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E72365-84E3-4C27-8B46-EA24775451E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C23AA-DADE-4619-95BC-B0F4D930CEE9}" type="datetimeFigureOut">
              <a:rPr lang="fr-FR" smtClean="0"/>
              <a:pPr/>
              <a:t>28/05/2023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72365-84E3-4C27-8B46-EA24775451E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 Id="rId5" Type="http://schemas.openxmlformats.org/officeDocument/2006/relationships/image" Target="../media/image6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E53710-C520-499F-8832-A01672FFA999}"/>
              </a:ext>
            </a:extLst>
          </p:cNvPr>
          <p:cNvSpPr/>
          <p:nvPr/>
        </p:nvSpPr>
        <p:spPr>
          <a:xfrm>
            <a:off x="0" y="727531"/>
            <a:ext cx="9144000" cy="5447645"/>
          </a:xfrm>
          <a:prstGeom prst="rect">
            <a:avLst/>
          </a:prstGeom>
          <a:ln>
            <a:noFill/>
          </a:ln>
        </p:spPr>
        <p:txBody>
          <a:bodyPr wrap="square">
            <a:spAutoFit/>
          </a:bodyPr>
          <a:lstStyle/>
          <a:p>
            <a:r>
              <a:rPr lang="en-US" sz="4800" dirty="0">
                <a:solidFill>
                  <a:srgbClr val="0000CC"/>
                </a:solidFill>
              </a:rPr>
              <a:t> </a:t>
            </a:r>
            <a:r>
              <a:rPr lang="en-US" sz="4000" dirty="0" err="1">
                <a:solidFill>
                  <a:srgbClr val="0000CC"/>
                </a:solidFill>
              </a:rPr>
              <a:t>Chapitre</a:t>
            </a:r>
            <a:r>
              <a:rPr lang="en-US" sz="4000" dirty="0">
                <a:solidFill>
                  <a:srgbClr val="0000CC"/>
                </a:solidFill>
              </a:rPr>
              <a:t> 3: </a:t>
            </a:r>
            <a:r>
              <a:rPr lang="en-US" sz="4000" dirty="0" err="1">
                <a:solidFill>
                  <a:srgbClr val="0000CC"/>
                </a:solidFill>
              </a:rPr>
              <a:t>Cinétique</a:t>
            </a:r>
            <a:r>
              <a:rPr lang="en-US" sz="4000" dirty="0">
                <a:solidFill>
                  <a:srgbClr val="0000CC"/>
                </a:solidFill>
              </a:rPr>
              <a:t> des </a:t>
            </a:r>
            <a:r>
              <a:rPr lang="en-US" sz="4000" dirty="0" err="1">
                <a:solidFill>
                  <a:srgbClr val="0000CC"/>
                </a:solidFill>
              </a:rPr>
              <a:t>réactions</a:t>
            </a:r>
            <a:endParaRPr lang="en-US" sz="4000" dirty="0">
              <a:solidFill>
                <a:srgbClr val="0000CC"/>
              </a:solidFill>
            </a:endParaRPr>
          </a:p>
          <a:p>
            <a:r>
              <a:rPr lang="en-US" sz="4000" dirty="0">
                <a:solidFill>
                  <a:srgbClr val="0000CC"/>
                </a:solidFill>
              </a:rPr>
              <a:t> </a:t>
            </a:r>
            <a:r>
              <a:rPr lang="en-US" sz="4000" dirty="0" err="1">
                <a:solidFill>
                  <a:srgbClr val="0000CC"/>
                </a:solidFill>
              </a:rPr>
              <a:t>électrochimiques</a:t>
            </a:r>
            <a:endParaRPr lang="en-US" sz="4000" dirty="0">
              <a:solidFill>
                <a:srgbClr val="0000CC"/>
              </a:solidFill>
            </a:endParaRPr>
          </a:p>
          <a:p>
            <a:endParaRPr lang="en-US" sz="4000" dirty="0">
              <a:solidFill>
                <a:srgbClr val="0000CC"/>
              </a:solidFill>
            </a:endParaRPr>
          </a:p>
          <a:p>
            <a:endParaRPr lang="en-US" sz="4000" dirty="0">
              <a:solidFill>
                <a:srgbClr val="0000CC"/>
              </a:solidFill>
            </a:endParaRPr>
          </a:p>
          <a:p>
            <a:r>
              <a:rPr lang="en-US" sz="3000" dirty="0">
                <a:solidFill>
                  <a:srgbClr val="0000CC"/>
                </a:solidFill>
              </a:rPr>
              <a:t>     </a:t>
            </a:r>
            <a:r>
              <a:rPr lang="en-US" sz="3000" dirty="0">
                <a:solidFill>
                  <a:schemeClr val="bg1">
                    <a:lumMod val="75000"/>
                  </a:schemeClr>
                </a:solidFill>
              </a:rPr>
              <a:t>3.1 </a:t>
            </a:r>
            <a:r>
              <a:rPr lang="en-US" sz="3000" dirty="0" err="1">
                <a:solidFill>
                  <a:schemeClr val="bg1">
                    <a:lumMod val="75000"/>
                  </a:schemeClr>
                </a:solidFill>
              </a:rPr>
              <a:t>définition</a:t>
            </a:r>
            <a:r>
              <a:rPr lang="en-US" sz="3000" dirty="0">
                <a:solidFill>
                  <a:schemeClr val="bg1">
                    <a:lumMod val="75000"/>
                  </a:schemeClr>
                </a:solidFill>
              </a:rPr>
              <a:t> et </a:t>
            </a:r>
            <a:r>
              <a:rPr lang="en-US" sz="3000" dirty="0" err="1">
                <a:solidFill>
                  <a:schemeClr val="bg1">
                    <a:lumMod val="75000"/>
                  </a:schemeClr>
                </a:solidFill>
              </a:rPr>
              <a:t>mesure</a:t>
            </a:r>
            <a:r>
              <a:rPr lang="en-US" sz="3000" dirty="0">
                <a:solidFill>
                  <a:schemeClr val="bg1">
                    <a:lumMod val="75000"/>
                  </a:schemeClr>
                </a:solidFill>
              </a:rPr>
              <a:t> des </a:t>
            </a:r>
            <a:r>
              <a:rPr lang="en-US" sz="3000" dirty="0" err="1">
                <a:solidFill>
                  <a:schemeClr val="bg1">
                    <a:lumMod val="75000"/>
                  </a:schemeClr>
                </a:solidFill>
              </a:rPr>
              <a:t>vitesses</a:t>
            </a:r>
            <a:r>
              <a:rPr lang="en-US" sz="3000" dirty="0">
                <a:solidFill>
                  <a:schemeClr val="bg1">
                    <a:lumMod val="75000"/>
                  </a:schemeClr>
                </a:solidFill>
              </a:rPr>
              <a:t> de </a:t>
            </a:r>
            <a:r>
              <a:rPr lang="en-US" sz="3000" dirty="0" err="1">
                <a:solidFill>
                  <a:schemeClr val="bg1">
                    <a:lumMod val="75000"/>
                  </a:schemeClr>
                </a:solidFill>
              </a:rPr>
              <a:t>réaction</a:t>
            </a:r>
            <a:r>
              <a:rPr lang="en-US" sz="3000" dirty="0">
                <a:solidFill>
                  <a:schemeClr val="bg1">
                    <a:lumMod val="75000"/>
                  </a:schemeClr>
                </a:solidFill>
              </a:rPr>
              <a:t> aux</a:t>
            </a:r>
          </a:p>
          <a:p>
            <a:r>
              <a:rPr lang="en-US" sz="3000" dirty="0">
                <a:solidFill>
                  <a:schemeClr val="bg1">
                    <a:lumMod val="75000"/>
                  </a:schemeClr>
                </a:solidFill>
              </a:rPr>
              <a:t>            </a:t>
            </a:r>
            <a:r>
              <a:rPr lang="en-US" sz="3000" dirty="0" err="1">
                <a:solidFill>
                  <a:schemeClr val="bg1">
                    <a:lumMod val="75000"/>
                  </a:schemeClr>
                </a:solidFill>
              </a:rPr>
              <a:t>électrodes</a:t>
            </a:r>
            <a:endParaRPr lang="en-US" sz="3000" dirty="0">
              <a:solidFill>
                <a:schemeClr val="bg1">
                  <a:lumMod val="75000"/>
                </a:schemeClr>
              </a:solidFill>
            </a:endParaRPr>
          </a:p>
          <a:p>
            <a:r>
              <a:rPr lang="en-US" sz="3000" dirty="0">
                <a:solidFill>
                  <a:srgbClr val="0000CC"/>
                </a:solidFill>
              </a:rPr>
              <a:t>    </a:t>
            </a:r>
            <a:r>
              <a:rPr lang="en-US" sz="3000" dirty="0">
                <a:solidFill>
                  <a:schemeClr val="bg1">
                    <a:lumMod val="75000"/>
                  </a:schemeClr>
                </a:solidFill>
              </a:rPr>
              <a:t> 3.2 </a:t>
            </a:r>
            <a:r>
              <a:rPr lang="en-US" sz="3000" dirty="0" err="1">
                <a:solidFill>
                  <a:schemeClr val="bg1">
                    <a:lumMod val="75000"/>
                  </a:schemeClr>
                </a:solidFill>
              </a:rPr>
              <a:t>systèmes</a:t>
            </a:r>
            <a:r>
              <a:rPr lang="en-US" sz="3000" dirty="0">
                <a:solidFill>
                  <a:schemeClr val="bg1">
                    <a:lumMod val="75000"/>
                  </a:schemeClr>
                </a:solidFill>
              </a:rPr>
              <a:t> </a:t>
            </a:r>
            <a:r>
              <a:rPr lang="en-US" sz="3000" dirty="0" err="1">
                <a:solidFill>
                  <a:schemeClr val="bg1">
                    <a:lumMod val="75000"/>
                  </a:schemeClr>
                </a:solidFill>
              </a:rPr>
              <a:t>électrochimiques</a:t>
            </a:r>
            <a:r>
              <a:rPr lang="en-US" sz="3000" dirty="0">
                <a:solidFill>
                  <a:schemeClr val="bg1">
                    <a:lumMod val="75000"/>
                  </a:schemeClr>
                </a:solidFill>
              </a:rPr>
              <a:t> </a:t>
            </a:r>
            <a:r>
              <a:rPr lang="en-US" sz="3000" dirty="0" err="1">
                <a:solidFill>
                  <a:schemeClr val="bg1">
                    <a:lumMod val="75000"/>
                  </a:schemeClr>
                </a:solidFill>
              </a:rPr>
              <a:t>rapides</a:t>
            </a:r>
            <a:r>
              <a:rPr lang="en-US" sz="3000" dirty="0">
                <a:solidFill>
                  <a:schemeClr val="bg1">
                    <a:lumMod val="75000"/>
                  </a:schemeClr>
                </a:solidFill>
              </a:rPr>
              <a:t> et </a:t>
            </a:r>
            <a:r>
              <a:rPr lang="en-US" sz="3000" dirty="0" err="1">
                <a:solidFill>
                  <a:schemeClr val="bg1">
                    <a:lumMod val="75000"/>
                  </a:schemeClr>
                </a:solidFill>
              </a:rPr>
              <a:t>lents</a:t>
            </a:r>
            <a:endParaRPr lang="en-US" sz="3000" dirty="0">
              <a:solidFill>
                <a:schemeClr val="bg1">
                  <a:lumMod val="75000"/>
                </a:schemeClr>
              </a:solidFill>
            </a:endParaRPr>
          </a:p>
          <a:p>
            <a:r>
              <a:rPr lang="en-US" sz="3000" dirty="0">
                <a:solidFill>
                  <a:schemeClr val="bg1">
                    <a:lumMod val="75000"/>
                  </a:schemeClr>
                </a:solidFill>
              </a:rPr>
              <a:t>     3.3 </a:t>
            </a:r>
            <a:r>
              <a:rPr lang="en-US" sz="3000" dirty="0" err="1">
                <a:solidFill>
                  <a:schemeClr val="bg1">
                    <a:lumMod val="75000"/>
                  </a:schemeClr>
                </a:solidFill>
              </a:rPr>
              <a:t>facteurs</a:t>
            </a:r>
            <a:r>
              <a:rPr lang="en-US" sz="3000" dirty="0">
                <a:solidFill>
                  <a:schemeClr val="bg1">
                    <a:lumMod val="75000"/>
                  </a:schemeClr>
                </a:solidFill>
              </a:rPr>
              <a:t> </a:t>
            </a:r>
            <a:r>
              <a:rPr lang="en-US" sz="3000" dirty="0" err="1">
                <a:solidFill>
                  <a:schemeClr val="bg1">
                    <a:lumMod val="75000"/>
                  </a:schemeClr>
                </a:solidFill>
              </a:rPr>
              <a:t>influençant</a:t>
            </a:r>
            <a:r>
              <a:rPr lang="en-US" sz="3000" dirty="0">
                <a:solidFill>
                  <a:schemeClr val="bg1">
                    <a:lumMod val="75000"/>
                  </a:schemeClr>
                </a:solidFill>
              </a:rPr>
              <a:t> la </a:t>
            </a:r>
            <a:r>
              <a:rPr lang="en-US" sz="3000" dirty="0" err="1">
                <a:solidFill>
                  <a:schemeClr val="bg1">
                    <a:lumMod val="75000"/>
                  </a:schemeClr>
                </a:solidFill>
              </a:rPr>
              <a:t>vitesse</a:t>
            </a:r>
            <a:r>
              <a:rPr lang="en-US" sz="3000" dirty="0">
                <a:solidFill>
                  <a:schemeClr val="bg1">
                    <a:lumMod val="75000"/>
                  </a:schemeClr>
                </a:solidFill>
              </a:rPr>
              <a:t> des </a:t>
            </a:r>
            <a:r>
              <a:rPr lang="en-US" sz="3000" dirty="0" err="1">
                <a:solidFill>
                  <a:schemeClr val="bg1">
                    <a:lumMod val="75000"/>
                  </a:schemeClr>
                </a:solidFill>
              </a:rPr>
              <a:t>réactions</a:t>
            </a:r>
            <a:r>
              <a:rPr lang="en-US" sz="3000" dirty="0">
                <a:solidFill>
                  <a:schemeClr val="bg1">
                    <a:lumMod val="75000"/>
                  </a:schemeClr>
                </a:solidFill>
              </a:rPr>
              <a:t> aux</a:t>
            </a:r>
          </a:p>
          <a:p>
            <a:r>
              <a:rPr lang="en-US" sz="3000" dirty="0">
                <a:solidFill>
                  <a:schemeClr val="bg1">
                    <a:lumMod val="75000"/>
                  </a:schemeClr>
                </a:solidFill>
              </a:rPr>
              <a:t>           </a:t>
            </a:r>
            <a:r>
              <a:rPr lang="en-US" sz="3000" dirty="0" err="1">
                <a:solidFill>
                  <a:schemeClr val="bg1">
                    <a:lumMod val="75000"/>
                  </a:schemeClr>
                </a:solidFill>
              </a:rPr>
              <a:t>électrodes</a:t>
            </a:r>
            <a:endParaRPr lang="en-US" sz="3000" dirty="0">
              <a:solidFill>
                <a:schemeClr val="bg1">
                  <a:lumMod val="75000"/>
                </a:schemeClr>
              </a:solidFill>
            </a:endParaRPr>
          </a:p>
          <a:p>
            <a:r>
              <a:rPr lang="en-US" sz="3000" dirty="0">
                <a:solidFill>
                  <a:schemeClr val="bg1">
                    <a:lumMod val="75000"/>
                  </a:schemeClr>
                </a:solidFill>
              </a:rPr>
              <a:t>     </a:t>
            </a:r>
            <a:r>
              <a:rPr lang="en-US" sz="3000" dirty="0">
                <a:solidFill>
                  <a:srgbClr val="0000CC"/>
                </a:solidFill>
              </a:rPr>
              <a:t>3.4 </a:t>
            </a:r>
            <a:r>
              <a:rPr lang="en-US" sz="3000" dirty="0" err="1">
                <a:solidFill>
                  <a:srgbClr val="0000CC"/>
                </a:solidFill>
              </a:rPr>
              <a:t>courbes</a:t>
            </a:r>
            <a:r>
              <a:rPr lang="en-US" sz="3000" dirty="0">
                <a:solidFill>
                  <a:srgbClr val="0000CC"/>
                </a:solidFill>
              </a:rPr>
              <a:t> </a:t>
            </a:r>
            <a:r>
              <a:rPr lang="en-US" sz="3000" dirty="0" err="1">
                <a:solidFill>
                  <a:srgbClr val="0000CC"/>
                </a:solidFill>
              </a:rPr>
              <a:t>intensité-potentiel</a:t>
            </a:r>
            <a:endParaRPr lang="en-US" sz="3000" dirty="0">
              <a:solidFill>
                <a:srgbClr val="0000CC"/>
              </a:solidFill>
            </a:endParaRPr>
          </a:p>
        </p:txBody>
      </p:sp>
      <p:cxnSp>
        <p:nvCxnSpPr>
          <p:cNvPr id="4" name="Connecteur droit 3">
            <a:extLst>
              <a:ext uri="{FF2B5EF4-FFF2-40B4-BE49-F238E27FC236}">
                <a16:creationId xmlns:a16="http://schemas.microsoft.com/office/drawing/2014/main" id="{B32392FE-FEE4-4318-8394-4ABF813A2AEC}"/>
              </a:ext>
            </a:extLst>
          </p:cNvPr>
          <p:cNvCxnSpPr/>
          <p:nvPr/>
        </p:nvCxnSpPr>
        <p:spPr>
          <a:xfrm>
            <a:off x="179512" y="2564904"/>
            <a:ext cx="8784976" cy="0"/>
          </a:xfrm>
          <a:prstGeom prst="line">
            <a:avLst/>
          </a:prstGeom>
          <a:ln w="38100">
            <a:solidFill>
              <a:srgbClr val="0000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77377"/>
      </p:ext>
    </p:extLst>
  </p:cSld>
  <p:clrMapOvr>
    <a:masterClrMapping/>
  </p:clrMapOvr>
  <mc:AlternateContent xmlns:mc="http://schemas.openxmlformats.org/markup-compatibility/2006" xmlns:p14="http://schemas.microsoft.com/office/powerpoint/2010/main">
    <mc:Choice Requires="p14">
      <p:transition spd="slow" p14:dur="2000" advTm="21168"/>
    </mc:Choice>
    <mc:Fallback xmlns="">
      <p:transition spd="slow" advTm="2116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CE12A0A-D2FD-4B8F-8804-8EBFD2C7F5AC}"/>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Limitation par le transport de matière, avec agitation</a:t>
            </a:r>
            <a:endParaRPr lang="fr-FR" sz="3200" i="1" baseline="-25000" dirty="0">
              <a:solidFill>
                <a:srgbClr val="0000CC"/>
              </a:solidFill>
            </a:endParaRPr>
          </a:p>
        </p:txBody>
      </p:sp>
      <p:grpSp>
        <p:nvGrpSpPr>
          <p:cNvPr id="107" name="Groupe 106">
            <a:extLst>
              <a:ext uri="{FF2B5EF4-FFF2-40B4-BE49-F238E27FC236}">
                <a16:creationId xmlns:a16="http://schemas.microsoft.com/office/drawing/2014/main" id="{0FA7CBB7-E23B-4092-8EB7-6C1E62C83897}"/>
              </a:ext>
            </a:extLst>
          </p:cNvPr>
          <p:cNvGrpSpPr/>
          <p:nvPr/>
        </p:nvGrpSpPr>
        <p:grpSpPr>
          <a:xfrm>
            <a:off x="2152800" y="1140544"/>
            <a:ext cx="4723456" cy="2033605"/>
            <a:chOff x="1144688" y="1508400"/>
            <a:chExt cx="4723456" cy="2033605"/>
          </a:xfrm>
        </p:grpSpPr>
        <p:sp>
          <p:nvSpPr>
            <p:cNvPr id="16" name="ZoneTexte 15">
              <a:extLst>
                <a:ext uri="{FF2B5EF4-FFF2-40B4-BE49-F238E27FC236}">
                  <a16:creationId xmlns:a16="http://schemas.microsoft.com/office/drawing/2014/main" id="{45899C13-7050-4700-8834-CBDCE4D4AE2A}"/>
                </a:ext>
              </a:extLst>
            </p:cNvPr>
            <p:cNvSpPr txBox="1"/>
            <p:nvPr/>
          </p:nvSpPr>
          <p:spPr>
            <a:xfrm>
              <a:off x="3253706" y="2166069"/>
              <a:ext cx="2084744" cy="369332"/>
            </a:xfrm>
            <a:prstGeom prst="rect">
              <a:avLst/>
            </a:prstGeom>
            <a:noFill/>
          </p:spPr>
          <p:txBody>
            <a:bodyPr wrap="square" rtlCol="0">
              <a:spAutoFit/>
            </a:bodyPr>
            <a:lstStyle/>
            <a:p>
              <a:r>
                <a:rPr lang="fr-FR" dirty="0">
                  <a:solidFill>
                    <a:srgbClr val="FF0000"/>
                  </a:solidFill>
                </a:rPr>
                <a:t>R</a:t>
              </a:r>
              <a:r>
                <a:rPr lang="fr-FR" dirty="0">
                  <a:solidFill>
                    <a:srgbClr val="FF0000"/>
                  </a:solidFill>
                  <a:sym typeface="Wingdings" panose="05000000000000000000" pitchFamily="2" charset="2"/>
                </a:rPr>
                <a:t>O</a:t>
              </a:r>
              <a:endParaRPr lang="fr-FR" dirty="0">
                <a:solidFill>
                  <a:srgbClr val="FF0000"/>
                </a:solidFill>
              </a:endParaRPr>
            </a:p>
          </p:txBody>
        </p:sp>
        <p:grpSp>
          <p:nvGrpSpPr>
            <p:cNvPr id="106" name="Groupe 105">
              <a:extLst>
                <a:ext uri="{FF2B5EF4-FFF2-40B4-BE49-F238E27FC236}">
                  <a16:creationId xmlns:a16="http://schemas.microsoft.com/office/drawing/2014/main" id="{E80DFAB0-B31B-4510-81C2-0F052C36D7C6}"/>
                </a:ext>
              </a:extLst>
            </p:cNvPr>
            <p:cNvGrpSpPr/>
            <p:nvPr/>
          </p:nvGrpSpPr>
          <p:grpSpPr>
            <a:xfrm>
              <a:off x="1144688" y="1508400"/>
              <a:ext cx="4723456" cy="2033605"/>
              <a:chOff x="1400919" y="1532816"/>
              <a:chExt cx="4723456" cy="2033605"/>
            </a:xfrm>
          </p:grpSpPr>
          <p:cxnSp>
            <p:nvCxnSpPr>
              <p:cNvPr id="41" name="Connecteur droit 40">
                <a:extLst>
                  <a:ext uri="{FF2B5EF4-FFF2-40B4-BE49-F238E27FC236}">
                    <a16:creationId xmlns:a16="http://schemas.microsoft.com/office/drawing/2014/main" id="{1A072783-5FF8-4E1D-A582-7109B25C5B37}"/>
                  </a:ext>
                </a:extLst>
              </p:cNvPr>
              <p:cNvCxnSpPr/>
              <p:nvPr/>
            </p:nvCxnSpPr>
            <p:spPr>
              <a:xfrm flipV="1">
                <a:off x="4893031" y="1756016"/>
                <a:ext cx="740331" cy="28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5" name="Groupe 104">
                <a:extLst>
                  <a:ext uri="{FF2B5EF4-FFF2-40B4-BE49-F238E27FC236}">
                    <a16:creationId xmlns:a16="http://schemas.microsoft.com/office/drawing/2014/main" id="{3657B6FF-34B4-47B9-B19E-AB63CBB6D8FD}"/>
                  </a:ext>
                </a:extLst>
              </p:cNvPr>
              <p:cNvGrpSpPr/>
              <p:nvPr/>
            </p:nvGrpSpPr>
            <p:grpSpPr>
              <a:xfrm>
                <a:off x="1400919" y="1532816"/>
                <a:ext cx="4723456" cy="2033605"/>
                <a:chOff x="1400919" y="1532816"/>
                <a:chExt cx="4723456" cy="2033605"/>
              </a:xfrm>
            </p:grpSpPr>
            <p:sp>
              <p:nvSpPr>
                <p:cNvPr id="99" name="Arc 98">
                  <a:extLst>
                    <a:ext uri="{FF2B5EF4-FFF2-40B4-BE49-F238E27FC236}">
                      <a16:creationId xmlns:a16="http://schemas.microsoft.com/office/drawing/2014/main" id="{1F1742C0-64D4-4EEB-8825-7C3301467E14}"/>
                    </a:ext>
                  </a:extLst>
                </p:cNvPr>
                <p:cNvSpPr/>
                <p:nvPr/>
              </p:nvSpPr>
              <p:spPr>
                <a:xfrm rot="10800000" flipV="1">
                  <a:off x="3769200" y="1781216"/>
                  <a:ext cx="2355175" cy="1785205"/>
                </a:xfrm>
                <a:prstGeom prst="arc">
                  <a:avLst>
                    <a:gd name="adj1" fmla="val 16200000"/>
                    <a:gd name="adj2" fmla="val 2069495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00" name="Arc 99">
                  <a:extLst>
                    <a:ext uri="{FF2B5EF4-FFF2-40B4-BE49-F238E27FC236}">
                      <a16:creationId xmlns:a16="http://schemas.microsoft.com/office/drawing/2014/main" id="{39DFDDC0-2A01-43A0-B207-994751DF581A}"/>
                    </a:ext>
                  </a:extLst>
                </p:cNvPr>
                <p:cNvSpPr/>
                <p:nvPr/>
              </p:nvSpPr>
              <p:spPr>
                <a:xfrm flipV="1">
                  <a:off x="1400919" y="1532816"/>
                  <a:ext cx="2355175" cy="1785205"/>
                </a:xfrm>
                <a:prstGeom prst="arc">
                  <a:avLst>
                    <a:gd name="adj1" fmla="val 16200000"/>
                    <a:gd name="adj2" fmla="val 2069495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02" name="Connecteur droit 101">
                  <a:extLst>
                    <a:ext uri="{FF2B5EF4-FFF2-40B4-BE49-F238E27FC236}">
                      <a16:creationId xmlns:a16="http://schemas.microsoft.com/office/drawing/2014/main" id="{75022CD2-D1D6-4FDA-8020-B55A3A9BC59F}"/>
                    </a:ext>
                  </a:extLst>
                </p:cNvPr>
                <p:cNvCxnSpPr/>
                <p:nvPr/>
              </p:nvCxnSpPr>
              <p:spPr>
                <a:xfrm flipV="1">
                  <a:off x="3665431" y="2340000"/>
                  <a:ext cx="189681" cy="42787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Connecteur droit 103">
                  <a:extLst>
                    <a:ext uri="{FF2B5EF4-FFF2-40B4-BE49-F238E27FC236}">
                      <a16:creationId xmlns:a16="http://schemas.microsoft.com/office/drawing/2014/main" id="{75DDD4FE-7ADA-4C4D-A81B-8B109A97452A}"/>
                    </a:ext>
                  </a:extLst>
                </p:cNvPr>
                <p:cNvCxnSpPr/>
                <p:nvPr/>
              </p:nvCxnSpPr>
              <p:spPr>
                <a:xfrm flipV="1">
                  <a:off x="1889409" y="3318416"/>
                  <a:ext cx="740331" cy="10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grpSp>
      <p:grpSp>
        <p:nvGrpSpPr>
          <p:cNvPr id="118" name="Groupe 117">
            <a:extLst>
              <a:ext uri="{FF2B5EF4-FFF2-40B4-BE49-F238E27FC236}">
                <a16:creationId xmlns:a16="http://schemas.microsoft.com/office/drawing/2014/main" id="{23D9466F-C0B5-4D98-A4D0-75C766345CE7}"/>
              </a:ext>
            </a:extLst>
          </p:cNvPr>
          <p:cNvGrpSpPr/>
          <p:nvPr/>
        </p:nvGrpSpPr>
        <p:grpSpPr>
          <a:xfrm>
            <a:off x="1850400" y="2638497"/>
            <a:ext cx="4726135" cy="1774345"/>
            <a:chOff x="1142007" y="1381669"/>
            <a:chExt cx="4726135" cy="2238602"/>
          </a:xfrm>
        </p:grpSpPr>
        <p:sp>
          <p:nvSpPr>
            <p:cNvPr id="119" name="ZoneTexte 118">
              <a:extLst>
                <a:ext uri="{FF2B5EF4-FFF2-40B4-BE49-F238E27FC236}">
                  <a16:creationId xmlns:a16="http://schemas.microsoft.com/office/drawing/2014/main" id="{AC2A8017-A260-43E9-940C-38485707C233}"/>
                </a:ext>
              </a:extLst>
            </p:cNvPr>
            <p:cNvSpPr txBox="1"/>
            <p:nvPr/>
          </p:nvSpPr>
          <p:spPr>
            <a:xfrm>
              <a:off x="3187802" y="2311320"/>
              <a:ext cx="2084744" cy="369332"/>
            </a:xfrm>
            <a:prstGeom prst="rect">
              <a:avLst/>
            </a:prstGeom>
            <a:noFill/>
          </p:spPr>
          <p:txBody>
            <a:bodyPr wrap="square" rtlCol="0">
              <a:spAutoFit/>
            </a:bodyPr>
            <a:lstStyle/>
            <a:p>
              <a:r>
                <a:rPr lang="fr-FR" dirty="0">
                  <a:solidFill>
                    <a:srgbClr val="00B050"/>
                  </a:solidFill>
                </a:rPr>
                <a:t>R</a:t>
              </a:r>
              <a:r>
                <a:rPr lang="fr-FR" dirty="0">
                  <a:solidFill>
                    <a:srgbClr val="00B050"/>
                  </a:solidFill>
                  <a:sym typeface="Wingdings" panose="05000000000000000000" pitchFamily="2" charset="2"/>
                </a:rPr>
                <a:t>O</a:t>
              </a:r>
              <a:endParaRPr lang="fr-FR" dirty="0">
                <a:solidFill>
                  <a:srgbClr val="00B050"/>
                </a:solidFill>
              </a:endParaRPr>
            </a:p>
          </p:txBody>
        </p:sp>
        <p:grpSp>
          <p:nvGrpSpPr>
            <p:cNvPr id="120" name="Groupe 119">
              <a:extLst>
                <a:ext uri="{FF2B5EF4-FFF2-40B4-BE49-F238E27FC236}">
                  <a16:creationId xmlns:a16="http://schemas.microsoft.com/office/drawing/2014/main" id="{A757A22D-2AF1-40C9-850C-C73141240EF0}"/>
                </a:ext>
              </a:extLst>
            </p:cNvPr>
            <p:cNvGrpSpPr/>
            <p:nvPr/>
          </p:nvGrpSpPr>
          <p:grpSpPr>
            <a:xfrm>
              <a:off x="1142007" y="1381669"/>
              <a:ext cx="4726135" cy="2238602"/>
              <a:chOff x="1398238" y="1406085"/>
              <a:chExt cx="4726135" cy="2238602"/>
            </a:xfrm>
          </p:grpSpPr>
          <p:cxnSp>
            <p:nvCxnSpPr>
              <p:cNvPr id="121" name="Connecteur droit 120">
                <a:extLst>
                  <a:ext uri="{FF2B5EF4-FFF2-40B4-BE49-F238E27FC236}">
                    <a16:creationId xmlns:a16="http://schemas.microsoft.com/office/drawing/2014/main" id="{928B62E9-4A1C-48A5-8E93-92859A45E853}"/>
                  </a:ext>
                </a:extLst>
              </p:cNvPr>
              <p:cNvCxnSpPr>
                <a:cxnSpLocks/>
              </p:cNvCxnSpPr>
              <p:nvPr/>
            </p:nvCxnSpPr>
            <p:spPr>
              <a:xfrm>
                <a:off x="4893031" y="1784817"/>
                <a:ext cx="720069" cy="941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22" name="Groupe 121">
                <a:extLst>
                  <a:ext uri="{FF2B5EF4-FFF2-40B4-BE49-F238E27FC236}">
                    <a16:creationId xmlns:a16="http://schemas.microsoft.com/office/drawing/2014/main" id="{6AA96667-FD10-4095-9D49-F522EED9397A}"/>
                  </a:ext>
                </a:extLst>
              </p:cNvPr>
              <p:cNvGrpSpPr/>
              <p:nvPr/>
            </p:nvGrpSpPr>
            <p:grpSpPr>
              <a:xfrm>
                <a:off x="1398238" y="1406085"/>
                <a:ext cx="4726135" cy="2238602"/>
                <a:chOff x="1398238" y="1406085"/>
                <a:chExt cx="4726135" cy="2238602"/>
              </a:xfrm>
            </p:grpSpPr>
            <p:sp>
              <p:nvSpPr>
                <p:cNvPr id="123" name="Arc 122">
                  <a:extLst>
                    <a:ext uri="{FF2B5EF4-FFF2-40B4-BE49-F238E27FC236}">
                      <a16:creationId xmlns:a16="http://schemas.microsoft.com/office/drawing/2014/main" id="{C3EA2577-D1BF-48A4-831A-7983D9149444}"/>
                    </a:ext>
                  </a:extLst>
                </p:cNvPr>
                <p:cNvSpPr/>
                <p:nvPr/>
              </p:nvSpPr>
              <p:spPr>
                <a:xfrm rot="10800000" flipV="1">
                  <a:off x="3743754" y="1785980"/>
                  <a:ext cx="2380619" cy="1858707"/>
                </a:xfrm>
                <a:prstGeom prst="arc">
                  <a:avLst>
                    <a:gd name="adj1" fmla="val 16200000"/>
                    <a:gd name="adj2" fmla="val 2069495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rgbClr val="00B050"/>
                    </a:solidFill>
                  </a:endParaRPr>
                </a:p>
              </p:txBody>
            </p:sp>
            <p:sp>
              <p:nvSpPr>
                <p:cNvPr id="124" name="Arc 123">
                  <a:extLst>
                    <a:ext uri="{FF2B5EF4-FFF2-40B4-BE49-F238E27FC236}">
                      <a16:creationId xmlns:a16="http://schemas.microsoft.com/office/drawing/2014/main" id="{43997C78-AEB0-4862-80CC-1CCD1655E821}"/>
                    </a:ext>
                  </a:extLst>
                </p:cNvPr>
                <p:cNvSpPr/>
                <p:nvPr/>
              </p:nvSpPr>
              <p:spPr>
                <a:xfrm flipV="1">
                  <a:off x="1398238" y="1406085"/>
                  <a:ext cx="2370822" cy="1911937"/>
                </a:xfrm>
                <a:prstGeom prst="arc">
                  <a:avLst>
                    <a:gd name="adj1" fmla="val 16200000"/>
                    <a:gd name="adj2" fmla="val 2069495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rgbClr val="00B050"/>
                    </a:solidFill>
                  </a:endParaRPr>
                </a:p>
              </p:txBody>
            </p:sp>
            <p:cxnSp>
              <p:nvCxnSpPr>
                <p:cNvPr id="125" name="Connecteur droit 124">
                  <a:extLst>
                    <a:ext uri="{FF2B5EF4-FFF2-40B4-BE49-F238E27FC236}">
                      <a16:creationId xmlns:a16="http://schemas.microsoft.com/office/drawing/2014/main" id="{4746BC72-4AE6-4BAE-8987-636BA5827850}"/>
                    </a:ext>
                  </a:extLst>
                </p:cNvPr>
                <p:cNvCxnSpPr/>
                <p:nvPr/>
              </p:nvCxnSpPr>
              <p:spPr>
                <a:xfrm flipV="1">
                  <a:off x="3659038" y="2340000"/>
                  <a:ext cx="189681" cy="43148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6" name="Connecteur droit 125">
                  <a:extLst>
                    <a:ext uri="{FF2B5EF4-FFF2-40B4-BE49-F238E27FC236}">
                      <a16:creationId xmlns:a16="http://schemas.microsoft.com/office/drawing/2014/main" id="{3AEE1CC1-7092-4F38-BFB8-D74563BEC3D7}"/>
                    </a:ext>
                  </a:extLst>
                </p:cNvPr>
                <p:cNvCxnSpPr/>
                <p:nvPr/>
              </p:nvCxnSpPr>
              <p:spPr>
                <a:xfrm flipV="1">
                  <a:off x="1889409" y="3315448"/>
                  <a:ext cx="740331" cy="252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grpSp>
      </p:grpSp>
      <p:grpSp>
        <p:nvGrpSpPr>
          <p:cNvPr id="141" name="Groupe 140">
            <a:extLst>
              <a:ext uri="{FF2B5EF4-FFF2-40B4-BE49-F238E27FC236}">
                <a16:creationId xmlns:a16="http://schemas.microsoft.com/office/drawing/2014/main" id="{F75E947C-464F-4570-9FAA-0D95BF82F32A}"/>
              </a:ext>
            </a:extLst>
          </p:cNvPr>
          <p:cNvGrpSpPr/>
          <p:nvPr/>
        </p:nvGrpSpPr>
        <p:grpSpPr>
          <a:xfrm>
            <a:off x="1908000" y="1374544"/>
            <a:ext cx="4975622" cy="2797856"/>
            <a:chOff x="838800" y="1742400"/>
            <a:chExt cx="4975622" cy="3172847"/>
          </a:xfrm>
        </p:grpSpPr>
        <p:cxnSp>
          <p:nvCxnSpPr>
            <p:cNvPr id="127" name="Connecteur droit 126">
              <a:extLst>
                <a:ext uri="{FF2B5EF4-FFF2-40B4-BE49-F238E27FC236}">
                  <a16:creationId xmlns:a16="http://schemas.microsoft.com/office/drawing/2014/main" id="{3E813829-51A4-40AA-A804-C231717FDEE6}"/>
                </a:ext>
              </a:extLst>
            </p:cNvPr>
            <p:cNvCxnSpPr/>
            <p:nvPr/>
          </p:nvCxnSpPr>
          <p:spPr>
            <a:xfrm flipV="1">
              <a:off x="4629600" y="1742400"/>
              <a:ext cx="740331" cy="2880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nvGrpSpPr>
            <p:cNvPr id="140" name="Groupe 139">
              <a:extLst>
                <a:ext uri="{FF2B5EF4-FFF2-40B4-BE49-F238E27FC236}">
                  <a16:creationId xmlns:a16="http://schemas.microsoft.com/office/drawing/2014/main" id="{7A166773-DAB6-487C-BD75-5FBF50CFEF60}"/>
                </a:ext>
              </a:extLst>
            </p:cNvPr>
            <p:cNvGrpSpPr/>
            <p:nvPr/>
          </p:nvGrpSpPr>
          <p:grpSpPr>
            <a:xfrm>
              <a:off x="838800" y="1769715"/>
              <a:ext cx="4975622" cy="3145532"/>
              <a:chOff x="4417853" y="1769715"/>
              <a:chExt cx="4975622" cy="3145532"/>
            </a:xfrm>
          </p:grpSpPr>
          <p:cxnSp>
            <p:nvCxnSpPr>
              <p:cNvPr id="139" name="Connecteur droit 138">
                <a:extLst>
                  <a:ext uri="{FF2B5EF4-FFF2-40B4-BE49-F238E27FC236}">
                    <a16:creationId xmlns:a16="http://schemas.microsoft.com/office/drawing/2014/main" id="{E5A96063-183B-4ADB-83C2-25A844C72D2B}"/>
                  </a:ext>
                </a:extLst>
              </p:cNvPr>
              <p:cNvCxnSpPr/>
              <p:nvPr/>
            </p:nvCxnSpPr>
            <p:spPr>
              <a:xfrm flipV="1">
                <a:off x="6724799" y="2485723"/>
                <a:ext cx="370800" cy="1633463"/>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128" name="Arc 127">
                <a:extLst>
                  <a:ext uri="{FF2B5EF4-FFF2-40B4-BE49-F238E27FC236}">
                    <a16:creationId xmlns:a16="http://schemas.microsoft.com/office/drawing/2014/main" id="{637E419B-F36C-443E-BF28-BF16CBDC82F7}"/>
                  </a:ext>
                </a:extLst>
              </p:cNvPr>
              <p:cNvSpPr/>
              <p:nvPr/>
            </p:nvSpPr>
            <p:spPr>
              <a:xfrm rot="10800000" flipV="1">
                <a:off x="7031453" y="1769715"/>
                <a:ext cx="2362022" cy="2169861"/>
              </a:xfrm>
              <a:prstGeom prst="arc">
                <a:avLst>
                  <a:gd name="adj1" fmla="val 16200000"/>
                  <a:gd name="adj2" fmla="val 20694959"/>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33" name="Arc 132">
                <a:extLst>
                  <a:ext uri="{FF2B5EF4-FFF2-40B4-BE49-F238E27FC236}">
                    <a16:creationId xmlns:a16="http://schemas.microsoft.com/office/drawing/2014/main" id="{AA753F9D-8393-45B5-8712-04C480DDAAF4}"/>
                  </a:ext>
                </a:extLst>
              </p:cNvPr>
              <p:cNvSpPr/>
              <p:nvPr/>
            </p:nvSpPr>
            <p:spPr>
              <a:xfrm flipV="1">
                <a:off x="4417853" y="2623854"/>
                <a:ext cx="2367223" cy="2274249"/>
              </a:xfrm>
              <a:prstGeom prst="arc">
                <a:avLst>
                  <a:gd name="adj1" fmla="val 16200000"/>
                  <a:gd name="adj2" fmla="val 20694959"/>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rgbClr val="00B050"/>
                  </a:solidFill>
                </a:endParaRPr>
              </a:p>
            </p:txBody>
          </p:sp>
          <p:cxnSp>
            <p:nvCxnSpPr>
              <p:cNvPr id="134" name="Connecteur droit 133">
                <a:extLst>
                  <a:ext uri="{FF2B5EF4-FFF2-40B4-BE49-F238E27FC236}">
                    <a16:creationId xmlns:a16="http://schemas.microsoft.com/office/drawing/2014/main" id="{4573427E-F594-4539-9534-775E0E8531BB}"/>
                  </a:ext>
                </a:extLst>
              </p:cNvPr>
              <p:cNvCxnSpPr>
                <a:cxnSpLocks/>
              </p:cNvCxnSpPr>
              <p:nvPr/>
            </p:nvCxnSpPr>
            <p:spPr>
              <a:xfrm flipV="1">
                <a:off x="4875259" y="4898917"/>
                <a:ext cx="777696" cy="1633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grpSp>
      <p:grpSp>
        <p:nvGrpSpPr>
          <p:cNvPr id="147" name="Groupe 146">
            <a:extLst>
              <a:ext uri="{FF2B5EF4-FFF2-40B4-BE49-F238E27FC236}">
                <a16:creationId xmlns:a16="http://schemas.microsoft.com/office/drawing/2014/main" id="{580BBE0B-6F23-4971-B3C9-DAEC6711E550}"/>
              </a:ext>
            </a:extLst>
          </p:cNvPr>
          <p:cNvGrpSpPr/>
          <p:nvPr/>
        </p:nvGrpSpPr>
        <p:grpSpPr>
          <a:xfrm>
            <a:off x="2739469" y="1127168"/>
            <a:ext cx="2768635" cy="369332"/>
            <a:chOff x="2739469" y="1343192"/>
            <a:chExt cx="2768635" cy="369332"/>
          </a:xfrm>
        </p:grpSpPr>
        <p:cxnSp>
          <p:nvCxnSpPr>
            <p:cNvPr id="143" name="Connecteur droit 142">
              <a:extLst>
                <a:ext uri="{FF2B5EF4-FFF2-40B4-BE49-F238E27FC236}">
                  <a16:creationId xmlns:a16="http://schemas.microsoft.com/office/drawing/2014/main" id="{AB98D22C-F2BC-4E84-AD86-5D2EA880BDCE}"/>
                </a:ext>
              </a:extLst>
            </p:cNvPr>
            <p:cNvCxnSpPr/>
            <p:nvPr/>
          </p:nvCxnSpPr>
          <p:spPr>
            <a:xfrm flipH="1" flipV="1">
              <a:off x="3262863" y="1598400"/>
              <a:ext cx="2245241" cy="1080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6" name="ZoneTexte 145">
              <a:extLst>
                <a:ext uri="{FF2B5EF4-FFF2-40B4-BE49-F238E27FC236}">
                  <a16:creationId xmlns:a16="http://schemas.microsoft.com/office/drawing/2014/main" id="{80F3F2C0-F0F9-477B-B1EC-CF256351090C}"/>
                </a:ext>
              </a:extLst>
            </p:cNvPr>
            <p:cNvSpPr txBox="1"/>
            <p:nvPr/>
          </p:nvSpPr>
          <p:spPr>
            <a:xfrm>
              <a:off x="2739469" y="1343192"/>
              <a:ext cx="815837" cy="369332"/>
            </a:xfrm>
            <a:prstGeom prst="rect">
              <a:avLst/>
            </a:prstGeom>
            <a:noFill/>
          </p:spPr>
          <p:txBody>
            <a:bodyPr wrap="square" rtlCol="0">
              <a:spAutoFit/>
            </a:bodyPr>
            <a:lstStyle/>
            <a:p>
              <a:r>
                <a:rPr lang="fr-FR" dirty="0" err="1">
                  <a:solidFill>
                    <a:srgbClr val="FF0000"/>
                  </a:solidFill>
                </a:rPr>
                <a:t>i</a:t>
              </a:r>
              <a:r>
                <a:rPr lang="fr-FR" baseline="-25000" dirty="0" err="1">
                  <a:solidFill>
                    <a:srgbClr val="FF0000"/>
                  </a:solidFill>
                </a:rPr>
                <a:t>lim,a</a:t>
              </a:r>
              <a:endParaRPr lang="fr-FR" baseline="-25000" dirty="0">
                <a:solidFill>
                  <a:srgbClr val="FF0000"/>
                </a:solidFill>
              </a:endParaRPr>
            </a:p>
          </p:txBody>
        </p:sp>
      </p:grpSp>
      <p:sp>
        <p:nvSpPr>
          <p:cNvPr id="148" name="ZoneTexte 147">
            <a:extLst>
              <a:ext uri="{FF2B5EF4-FFF2-40B4-BE49-F238E27FC236}">
                <a16:creationId xmlns:a16="http://schemas.microsoft.com/office/drawing/2014/main" id="{3111ECCF-9026-4767-B8ED-F5223D416594}"/>
              </a:ext>
            </a:extLst>
          </p:cNvPr>
          <p:cNvSpPr txBox="1"/>
          <p:nvPr/>
        </p:nvSpPr>
        <p:spPr>
          <a:xfrm>
            <a:off x="3201889" y="4090054"/>
            <a:ext cx="815837" cy="369332"/>
          </a:xfrm>
          <a:prstGeom prst="rect">
            <a:avLst/>
          </a:prstGeom>
          <a:noFill/>
        </p:spPr>
        <p:txBody>
          <a:bodyPr wrap="square" rtlCol="0">
            <a:spAutoFit/>
          </a:bodyPr>
          <a:lstStyle/>
          <a:p>
            <a:r>
              <a:rPr lang="fr-FR" dirty="0" err="1">
                <a:solidFill>
                  <a:srgbClr val="00B050"/>
                </a:solidFill>
              </a:rPr>
              <a:t>i</a:t>
            </a:r>
            <a:r>
              <a:rPr lang="fr-FR" baseline="-25000" dirty="0" err="1">
                <a:solidFill>
                  <a:srgbClr val="00B050"/>
                </a:solidFill>
              </a:rPr>
              <a:t>lim,c</a:t>
            </a:r>
            <a:endParaRPr lang="fr-FR" baseline="-25000" dirty="0">
              <a:solidFill>
                <a:srgbClr val="00B050"/>
              </a:solidFill>
            </a:endParaRPr>
          </a:p>
        </p:txBody>
      </p:sp>
      <p:sp>
        <p:nvSpPr>
          <p:cNvPr id="149" name="ZoneTexte 148">
            <a:extLst>
              <a:ext uri="{FF2B5EF4-FFF2-40B4-BE49-F238E27FC236}">
                <a16:creationId xmlns:a16="http://schemas.microsoft.com/office/drawing/2014/main" id="{2118CB89-558D-47D8-BD3E-6A23D3CF1DD9}"/>
              </a:ext>
            </a:extLst>
          </p:cNvPr>
          <p:cNvSpPr txBox="1"/>
          <p:nvPr/>
        </p:nvSpPr>
        <p:spPr>
          <a:xfrm>
            <a:off x="4445159" y="3570459"/>
            <a:ext cx="3007162" cy="830997"/>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       </a:t>
            </a:r>
            <a:r>
              <a:rPr lang="fr-FR" sz="2400" u="sng" dirty="0">
                <a:latin typeface="Times New Roman" panose="02020603050405020304" pitchFamily="18" charset="0"/>
                <a:cs typeface="Times New Roman" panose="02020603050405020304" pitchFamily="18" charset="0"/>
              </a:rPr>
              <a:t>Système rapide,</a:t>
            </a:r>
          </a:p>
          <a:p>
            <a:r>
              <a:rPr lang="fr-FR" sz="2400" u="sng" dirty="0">
                <a:latin typeface="Times New Roman" panose="02020603050405020304" pitchFamily="18" charset="0"/>
                <a:cs typeface="Times New Roman" panose="02020603050405020304" pitchFamily="18" charset="0"/>
              </a:rPr>
              <a:t>diffusion + convection</a:t>
            </a:r>
          </a:p>
        </p:txBody>
      </p:sp>
      <p:sp>
        <p:nvSpPr>
          <p:cNvPr id="44" name="ZoneTexte 43">
            <a:extLst>
              <a:ext uri="{FF2B5EF4-FFF2-40B4-BE49-F238E27FC236}">
                <a16:creationId xmlns:a16="http://schemas.microsoft.com/office/drawing/2014/main" id="{7CFD3C44-52CD-44BE-B64C-0C654F6E22A3}"/>
              </a:ext>
            </a:extLst>
          </p:cNvPr>
          <p:cNvSpPr txBox="1"/>
          <p:nvPr/>
        </p:nvSpPr>
        <p:spPr>
          <a:xfrm>
            <a:off x="0" y="4869160"/>
            <a:ext cx="9144000" cy="1569660"/>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Quand la surtension anodique ou cathodique augmente, le courant atteint une limite. La réaction électrochimique se produit alors à la vitesse maximale possible, car O ou R réagissent aussi vite qu’ils peuvent être transportés vers la surface de l’électrode.</a:t>
            </a: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p:txBody>
      </p:sp>
      <p:sp>
        <p:nvSpPr>
          <p:cNvPr id="45" name="ZoneTexte 44">
            <a:extLst>
              <a:ext uri="{FF2B5EF4-FFF2-40B4-BE49-F238E27FC236}">
                <a16:creationId xmlns:a16="http://schemas.microsoft.com/office/drawing/2014/main" id="{9D40BEC9-4F6E-47DB-9408-B7211E355287}"/>
              </a:ext>
            </a:extLst>
          </p:cNvPr>
          <p:cNvSpPr txBox="1"/>
          <p:nvPr/>
        </p:nvSpPr>
        <p:spPr>
          <a:xfrm>
            <a:off x="100852" y="3286369"/>
            <a:ext cx="2998348" cy="861774"/>
          </a:xfrm>
          <a:prstGeom prst="rect">
            <a:avLst/>
          </a:prstGeom>
          <a:noFill/>
        </p:spPr>
        <p:txBody>
          <a:bodyPr wrap="square" rtlCol="0">
            <a:spAutoFit/>
          </a:bodyPr>
          <a:lstStyle/>
          <a:p>
            <a:r>
              <a:rPr lang="fr-FR" dirty="0"/>
              <a:t>         </a:t>
            </a:r>
            <a:r>
              <a:rPr lang="fr-FR" sz="1600" dirty="0"/>
              <a:t>seul R présent initialement</a:t>
            </a:r>
          </a:p>
          <a:p>
            <a:r>
              <a:rPr lang="fr-FR" sz="1600" dirty="0"/>
              <a:t>          seul O présent initialement</a:t>
            </a:r>
          </a:p>
          <a:p>
            <a:r>
              <a:rPr lang="fr-FR" sz="1600" dirty="0"/>
              <a:t>          O et R présents</a:t>
            </a:r>
          </a:p>
        </p:txBody>
      </p:sp>
      <p:cxnSp>
        <p:nvCxnSpPr>
          <p:cNvPr id="46" name="Connecteur droit 45">
            <a:extLst>
              <a:ext uri="{FF2B5EF4-FFF2-40B4-BE49-F238E27FC236}">
                <a16:creationId xmlns:a16="http://schemas.microsoft.com/office/drawing/2014/main" id="{91BB9320-7804-4BF8-9D2A-5ECF229C69D7}"/>
              </a:ext>
            </a:extLst>
          </p:cNvPr>
          <p:cNvCxnSpPr/>
          <p:nvPr/>
        </p:nvCxnSpPr>
        <p:spPr>
          <a:xfrm>
            <a:off x="202528" y="3502490"/>
            <a:ext cx="3560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D7D39FBF-F265-43BE-9603-074FBE03BF42}"/>
              </a:ext>
            </a:extLst>
          </p:cNvPr>
          <p:cNvCxnSpPr/>
          <p:nvPr/>
        </p:nvCxnSpPr>
        <p:spPr>
          <a:xfrm>
            <a:off x="202528" y="3752642"/>
            <a:ext cx="356066"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FCA195A0-FC7F-46BC-A8C5-AD596E4C5B23}"/>
              </a:ext>
            </a:extLst>
          </p:cNvPr>
          <p:cNvCxnSpPr/>
          <p:nvPr/>
        </p:nvCxnSpPr>
        <p:spPr>
          <a:xfrm>
            <a:off x="202528" y="4006546"/>
            <a:ext cx="356066" cy="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nvGrpSpPr>
          <p:cNvPr id="3" name="Groupe 2">
            <a:extLst>
              <a:ext uri="{FF2B5EF4-FFF2-40B4-BE49-F238E27FC236}">
                <a16:creationId xmlns:a16="http://schemas.microsoft.com/office/drawing/2014/main" id="{44AB6102-C3D8-4700-8D04-36D02F0E9170}"/>
              </a:ext>
            </a:extLst>
          </p:cNvPr>
          <p:cNvGrpSpPr/>
          <p:nvPr/>
        </p:nvGrpSpPr>
        <p:grpSpPr>
          <a:xfrm>
            <a:off x="2411760" y="836712"/>
            <a:ext cx="4752528" cy="3952624"/>
            <a:chOff x="4289484" y="754482"/>
            <a:chExt cx="4752528" cy="3952624"/>
          </a:xfrm>
        </p:grpSpPr>
        <p:grpSp>
          <p:nvGrpSpPr>
            <p:cNvPr id="4" name="Groupe 3">
              <a:extLst>
                <a:ext uri="{FF2B5EF4-FFF2-40B4-BE49-F238E27FC236}">
                  <a16:creationId xmlns:a16="http://schemas.microsoft.com/office/drawing/2014/main" id="{4C4CBDB1-FE48-4357-AA43-ACA469FD5F85}"/>
                </a:ext>
              </a:extLst>
            </p:cNvPr>
            <p:cNvGrpSpPr/>
            <p:nvPr/>
          </p:nvGrpSpPr>
          <p:grpSpPr>
            <a:xfrm>
              <a:off x="4289484" y="836712"/>
              <a:ext cx="4498415" cy="3870394"/>
              <a:chOff x="4289484" y="836712"/>
              <a:chExt cx="4498415" cy="3870394"/>
            </a:xfrm>
          </p:grpSpPr>
          <p:grpSp>
            <p:nvGrpSpPr>
              <p:cNvPr id="7" name="Groupe 6">
                <a:extLst>
                  <a:ext uri="{FF2B5EF4-FFF2-40B4-BE49-F238E27FC236}">
                    <a16:creationId xmlns:a16="http://schemas.microsoft.com/office/drawing/2014/main" id="{C9932A18-48C9-4B87-9CEC-1918F9FFF987}"/>
                  </a:ext>
                </a:extLst>
              </p:cNvPr>
              <p:cNvGrpSpPr/>
              <p:nvPr/>
            </p:nvGrpSpPr>
            <p:grpSpPr>
              <a:xfrm>
                <a:off x="4289484" y="836712"/>
                <a:ext cx="4498415" cy="3870394"/>
                <a:chOff x="3108884" y="543410"/>
                <a:chExt cx="4498415" cy="3870394"/>
              </a:xfrm>
            </p:grpSpPr>
            <p:cxnSp>
              <p:nvCxnSpPr>
                <p:cNvPr id="10" name="Connecteur droit 9">
                  <a:extLst>
                    <a:ext uri="{FF2B5EF4-FFF2-40B4-BE49-F238E27FC236}">
                      <a16:creationId xmlns:a16="http://schemas.microsoft.com/office/drawing/2014/main" id="{957C0F7A-F4A0-4487-B7C7-109A2CC38CCF}"/>
                    </a:ext>
                  </a:extLst>
                </p:cNvPr>
                <p:cNvCxnSpPr/>
                <p:nvPr/>
              </p:nvCxnSpPr>
              <p:spPr>
                <a:xfrm>
                  <a:off x="3108884" y="2570614"/>
                  <a:ext cx="4343436" cy="148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ACF6E3F7-DC31-4818-A46C-910CA36DE187}"/>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riangle isocèle 11">
                  <a:extLst>
                    <a:ext uri="{FF2B5EF4-FFF2-40B4-BE49-F238E27FC236}">
                      <a16:creationId xmlns:a16="http://schemas.microsoft.com/office/drawing/2014/main" id="{F48774B0-6FD1-4845-8717-2B69E79ED7F6}"/>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riangle isocèle 12">
                  <a:extLst>
                    <a:ext uri="{FF2B5EF4-FFF2-40B4-BE49-F238E27FC236}">
                      <a16:creationId xmlns:a16="http://schemas.microsoft.com/office/drawing/2014/main" id="{EB82AD7E-7AE9-43E1-A155-C8EF2D9DA901}"/>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8" name="Connecteur droit 7">
                <a:extLst>
                  <a:ext uri="{FF2B5EF4-FFF2-40B4-BE49-F238E27FC236}">
                    <a16:creationId xmlns:a16="http://schemas.microsoft.com/office/drawing/2014/main" id="{C3A8DD94-1DE2-4A60-9733-07C294630D42}"/>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2F2C6440-91D8-4E7A-AF43-09527711A5F2}"/>
                  </a:ext>
                </a:extLst>
              </p:cNvPr>
              <p:cNvSpPr txBox="1"/>
              <p:nvPr/>
            </p:nvSpPr>
            <p:spPr>
              <a:xfrm>
                <a:off x="5809557" y="2824663"/>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5" name="ZoneTexte 4">
              <a:extLst>
                <a:ext uri="{FF2B5EF4-FFF2-40B4-BE49-F238E27FC236}">
                  <a16:creationId xmlns:a16="http://schemas.microsoft.com/office/drawing/2014/main" id="{1CF038F5-8309-423A-8290-2F3A4E1D884B}"/>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6" name="ZoneTexte 5">
              <a:extLst>
                <a:ext uri="{FF2B5EF4-FFF2-40B4-BE49-F238E27FC236}">
                  <a16:creationId xmlns:a16="http://schemas.microsoft.com/office/drawing/2014/main" id="{83DC82C3-CEB5-4F7F-A4AD-1462075F5208}"/>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grpSp>
        <p:nvGrpSpPr>
          <p:cNvPr id="23" name="Groupe 22">
            <a:extLst>
              <a:ext uri="{FF2B5EF4-FFF2-40B4-BE49-F238E27FC236}">
                <a16:creationId xmlns:a16="http://schemas.microsoft.com/office/drawing/2014/main" id="{1558286F-9096-4A03-BE16-BAB839EC8093}"/>
              </a:ext>
            </a:extLst>
          </p:cNvPr>
          <p:cNvGrpSpPr/>
          <p:nvPr/>
        </p:nvGrpSpPr>
        <p:grpSpPr>
          <a:xfrm>
            <a:off x="4296427" y="2722227"/>
            <a:ext cx="653783" cy="550755"/>
            <a:chOff x="4296427" y="2722227"/>
            <a:chExt cx="653783" cy="550755"/>
          </a:xfrm>
        </p:grpSpPr>
        <p:grpSp>
          <p:nvGrpSpPr>
            <p:cNvPr id="20" name="Groupe 19">
              <a:extLst>
                <a:ext uri="{FF2B5EF4-FFF2-40B4-BE49-F238E27FC236}">
                  <a16:creationId xmlns:a16="http://schemas.microsoft.com/office/drawing/2014/main" id="{C9463E7D-29C3-49F4-B500-1A5877B80395}"/>
                </a:ext>
              </a:extLst>
            </p:cNvPr>
            <p:cNvGrpSpPr/>
            <p:nvPr/>
          </p:nvGrpSpPr>
          <p:grpSpPr>
            <a:xfrm>
              <a:off x="4296427" y="2722227"/>
              <a:ext cx="653783" cy="550755"/>
              <a:chOff x="4296427" y="2722227"/>
              <a:chExt cx="653783" cy="550755"/>
            </a:xfrm>
          </p:grpSpPr>
          <p:cxnSp>
            <p:nvCxnSpPr>
              <p:cNvPr id="17" name="Connecteur droit 16">
                <a:extLst>
                  <a:ext uri="{FF2B5EF4-FFF2-40B4-BE49-F238E27FC236}">
                    <a16:creationId xmlns:a16="http://schemas.microsoft.com/office/drawing/2014/main" id="{C65F9075-EFD7-4CD7-93F1-D3FC414D5E71}"/>
                  </a:ext>
                </a:extLst>
              </p:cNvPr>
              <p:cNvCxnSpPr/>
              <p:nvPr/>
            </p:nvCxnSpPr>
            <p:spPr>
              <a:xfrm>
                <a:off x="4427984" y="2722227"/>
                <a:ext cx="0" cy="223919"/>
              </a:xfrm>
              <a:prstGeom prst="line">
                <a:avLst/>
              </a:prstGeom>
              <a:ln w="15875">
                <a:solidFill>
                  <a:srgbClr val="0000CC"/>
                </a:solidFill>
                <a:prstDash val="dash"/>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EEAB1E27-4CE5-4926-9784-031286315290}"/>
                  </a:ext>
                </a:extLst>
              </p:cNvPr>
              <p:cNvSpPr txBox="1"/>
              <p:nvPr/>
            </p:nvSpPr>
            <p:spPr>
              <a:xfrm>
                <a:off x="4296427" y="2903650"/>
                <a:ext cx="653783" cy="369332"/>
              </a:xfrm>
              <a:prstGeom prst="rect">
                <a:avLst/>
              </a:prstGeom>
              <a:noFill/>
            </p:spPr>
            <p:txBody>
              <a:bodyPr wrap="square" rtlCol="0">
                <a:spAutoFit/>
              </a:bodyPr>
              <a:lstStyle/>
              <a:p>
                <a:r>
                  <a:rPr lang="fr-FR" dirty="0">
                    <a:solidFill>
                      <a:srgbClr val="0000CC"/>
                    </a:solidFill>
                  </a:rPr>
                  <a:t>E</a:t>
                </a:r>
                <a:r>
                  <a:rPr lang="fr-FR" baseline="-25000" dirty="0">
                    <a:solidFill>
                      <a:srgbClr val="0000CC"/>
                    </a:solidFill>
                  </a:rPr>
                  <a:t>1/2</a:t>
                </a:r>
              </a:p>
            </p:txBody>
          </p:sp>
        </p:grpSp>
        <p:cxnSp>
          <p:nvCxnSpPr>
            <p:cNvPr id="22" name="Connecteur droit 21">
              <a:extLst>
                <a:ext uri="{FF2B5EF4-FFF2-40B4-BE49-F238E27FC236}">
                  <a16:creationId xmlns:a16="http://schemas.microsoft.com/office/drawing/2014/main" id="{19D011FE-B87E-4A23-A2E7-C0E43C78F67F}"/>
                </a:ext>
              </a:extLst>
            </p:cNvPr>
            <p:cNvCxnSpPr/>
            <p:nvPr/>
          </p:nvCxnSpPr>
          <p:spPr>
            <a:xfrm>
              <a:off x="4327200" y="2722227"/>
              <a:ext cx="157515" cy="0"/>
            </a:xfrm>
            <a:prstGeom prst="line">
              <a:avLst/>
            </a:prstGeom>
            <a:ln w="15875">
              <a:solidFill>
                <a:srgbClr val="0000CC"/>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412500604"/>
      </p:ext>
    </p:extLst>
  </p:cSld>
  <p:clrMapOvr>
    <a:masterClrMapping/>
  </p:clrMapOvr>
  <mc:AlternateContent xmlns:mc="http://schemas.openxmlformats.org/markup-compatibility/2006" xmlns:p14="http://schemas.microsoft.com/office/powerpoint/2010/main">
    <mc:Choice Requires="p14">
      <p:transition spd="slow" p14:dur="2000" advTm="174646"/>
    </mc:Choice>
    <mc:Fallback xmlns="">
      <p:transition spd="slow" advTm="1746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wipe(down)">
                                      <p:cBhvr>
                                        <p:cTn id="7" dur="3000"/>
                                        <p:tgtEl>
                                          <p:spTgt spid="10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4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118"/>
                                        </p:tgtEl>
                                        <p:attrNameLst>
                                          <p:attrName>style.visibility</p:attrName>
                                        </p:attrNameLst>
                                      </p:cBhvr>
                                      <p:to>
                                        <p:strVal val="visible"/>
                                      </p:to>
                                    </p:set>
                                    <p:animEffect transition="in" filter="wipe(right)">
                                      <p:cBhvr>
                                        <p:cTn id="16" dur="3000"/>
                                        <p:tgtEl>
                                          <p:spTgt spid="11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41"/>
                                        </p:tgtEl>
                                        <p:attrNameLst>
                                          <p:attrName>style.visibility</p:attrName>
                                        </p:attrNameLst>
                                      </p:cBhvr>
                                      <p:to>
                                        <p:strVal val="visible"/>
                                      </p:to>
                                    </p:set>
                                    <p:animEffect transition="in" filter="wipe(up)">
                                      <p:cBhvr>
                                        <p:cTn id="25" dur="3000"/>
                                        <p:tgtEl>
                                          <p:spTgt spid="141"/>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8CD74EC-0911-4D2F-8D0F-92D74CEB846E}"/>
              </a:ext>
            </a:extLst>
          </p:cNvPr>
          <p:cNvSpPr txBox="1"/>
          <p:nvPr/>
        </p:nvSpPr>
        <p:spPr>
          <a:xfrm>
            <a:off x="591" y="548680"/>
            <a:ext cx="9144000" cy="6093976"/>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L’observation d’un courant limite est caractéristique d’un état stationnaire pour lequel la consommation du réactif à l’électrode est exactement compensée par son apport par le transport de matière.</a:t>
            </a:r>
          </a:p>
          <a:p>
            <a:pPr algn="ctr"/>
            <a:endParaRPr lang="fr-FR" sz="800" i="1" dirty="0">
              <a:solidFill>
                <a:schemeClr val="tx1"/>
              </a:solidFill>
              <a:latin typeface="Cambria Math" panose="02040503050406030204" pitchFamily="18" charset="0"/>
              <a:ea typeface="Cambria Math" panose="020405030504060302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Profil de concentration quand le courant limite est atteint :</a:t>
            </a: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1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courant limite est proportionnel au nombre d’électrons échangés n et à la concentration de l’espèce qui doit diffuser vers l’électrode :</a:t>
            </a:r>
          </a:p>
          <a:p>
            <a:pPr lvl="1"/>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fr-FR" sz="2400" i="1" dirty="0" err="1">
                <a:latin typeface="Times New Roman" panose="02020603050405020304" pitchFamily="18" charset="0"/>
                <a:cs typeface="Times New Roman" panose="02020603050405020304" pitchFamily="18" charset="0"/>
                <a:sym typeface="Wingdings" panose="05000000000000000000" pitchFamily="2" charset="2"/>
              </a:rPr>
              <a:t>i</a:t>
            </a:r>
            <a:r>
              <a:rPr lang="fr-FR" sz="2400" i="1" baseline="-25000" dirty="0" err="1">
                <a:latin typeface="Times New Roman" panose="02020603050405020304" pitchFamily="18" charset="0"/>
                <a:cs typeface="Times New Roman" panose="02020603050405020304" pitchFamily="18" charset="0"/>
                <a:sym typeface="Wingdings" panose="05000000000000000000" pitchFamily="2" charset="2"/>
              </a:rPr>
              <a:t>lim,a</a:t>
            </a:r>
            <a:r>
              <a:rPr lang="fr-FR" sz="2400" i="1"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latin typeface="Symbol" panose="05050102010706020507" pitchFamily="18" charset="2"/>
                <a:sym typeface="Symbol" panose="05050102010706020507" pitchFamily="18" charset="2"/>
              </a:rPr>
              <a:t></a:t>
            </a:r>
            <a:r>
              <a:rPr lang="fr-FR" sz="2400" dirty="0">
                <a:solidFill>
                  <a:srgbClr val="0000CC"/>
                </a:solidFill>
                <a:latin typeface="Symbol" panose="05050102010706020507" pitchFamily="18" charset="2"/>
                <a:sym typeface="Symbol" panose="05050102010706020507" pitchFamily="18" charset="2"/>
              </a:rPr>
              <a:t> </a:t>
            </a:r>
            <a:r>
              <a:rPr lang="fr-FR" sz="2400" i="1" dirty="0">
                <a:latin typeface="Times New Roman" panose="02020603050405020304" pitchFamily="18" charset="0"/>
                <a:cs typeface="Times New Roman" panose="02020603050405020304" pitchFamily="18" charset="0"/>
                <a:sym typeface="Wingdings" panose="05000000000000000000" pitchFamily="2" charset="2"/>
              </a:rPr>
              <a:t>n [R]</a:t>
            </a:r>
            <a:r>
              <a:rPr lang="fr-FR" sz="2400" i="1" baseline="-25000" dirty="0">
                <a:latin typeface="Times New Roman" panose="02020603050405020304" pitchFamily="18" charset="0"/>
                <a:cs typeface="Times New Roman" panose="02020603050405020304" pitchFamily="18" charset="0"/>
                <a:sym typeface="Wingdings" panose="05000000000000000000" pitchFamily="2" charset="2"/>
              </a:rPr>
              <a:t>sol 		</a:t>
            </a:r>
            <a:r>
              <a:rPr lang="fr-FR" sz="2400" i="1" dirty="0" err="1">
                <a:latin typeface="Times New Roman" panose="02020603050405020304" pitchFamily="18" charset="0"/>
                <a:cs typeface="Times New Roman" panose="02020603050405020304" pitchFamily="18" charset="0"/>
                <a:sym typeface="Wingdings" panose="05000000000000000000" pitchFamily="2" charset="2"/>
              </a:rPr>
              <a:t>i</a:t>
            </a:r>
            <a:r>
              <a:rPr lang="fr-FR" sz="2400" i="1" baseline="-25000" dirty="0" err="1">
                <a:latin typeface="Times New Roman" panose="02020603050405020304" pitchFamily="18" charset="0"/>
                <a:cs typeface="Times New Roman" panose="02020603050405020304" pitchFamily="18" charset="0"/>
                <a:sym typeface="Wingdings" panose="05000000000000000000" pitchFamily="2" charset="2"/>
              </a:rPr>
              <a:t>lim,c</a:t>
            </a:r>
            <a:r>
              <a:rPr lang="fr-FR" sz="2400" i="1"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latin typeface="Symbol" panose="05050102010706020507" pitchFamily="18" charset="2"/>
                <a:sym typeface="Symbol" panose="05050102010706020507" pitchFamily="18" charset="2"/>
              </a:rPr>
              <a:t></a:t>
            </a:r>
            <a:r>
              <a:rPr lang="fr-FR" sz="2400" i="1" dirty="0">
                <a:latin typeface="Times New Roman" panose="02020603050405020304" pitchFamily="18" charset="0"/>
                <a:cs typeface="Times New Roman" panose="02020603050405020304" pitchFamily="18" charset="0"/>
                <a:sym typeface="Wingdings" panose="05000000000000000000" pitchFamily="2" charset="2"/>
              </a:rPr>
              <a:t> - n [O]</a:t>
            </a:r>
            <a:r>
              <a:rPr lang="fr-FR" sz="2400" i="1" baseline="-25000" dirty="0">
                <a:latin typeface="Times New Roman" panose="02020603050405020304" pitchFamily="18" charset="0"/>
                <a:cs typeface="Times New Roman" panose="02020603050405020304" pitchFamily="18" charset="0"/>
                <a:sym typeface="Wingdings" panose="05000000000000000000" pitchFamily="2" charset="2"/>
              </a:rPr>
              <a:t>sol</a:t>
            </a:r>
          </a:p>
          <a:p>
            <a:pPr lvl="1"/>
            <a:endParaRPr lang="fr-FR" sz="1000" i="1"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Il peut être utilisé pour déterminer la concentration d’analytes.</a:t>
            </a:r>
            <a:endParaRPr lang="fr-FR" sz="2400" dirty="0">
              <a:latin typeface="Times New Roman" panose="02020603050405020304" pitchFamily="18" charset="0"/>
              <a:cs typeface="Times New Roman" panose="02020603050405020304" pitchFamily="18" charset="0"/>
            </a:endParaRPr>
          </a:p>
        </p:txBody>
      </p:sp>
      <p:grpSp>
        <p:nvGrpSpPr>
          <p:cNvPr id="57" name="Groupe 56">
            <a:extLst>
              <a:ext uri="{FF2B5EF4-FFF2-40B4-BE49-F238E27FC236}">
                <a16:creationId xmlns:a16="http://schemas.microsoft.com/office/drawing/2014/main" id="{3B6DF205-7CE5-4FEE-9647-B788DD86D72E}"/>
              </a:ext>
            </a:extLst>
          </p:cNvPr>
          <p:cNvGrpSpPr/>
          <p:nvPr/>
        </p:nvGrpSpPr>
        <p:grpSpPr>
          <a:xfrm>
            <a:off x="1303200" y="2217576"/>
            <a:ext cx="7638943" cy="2749904"/>
            <a:chOff x="1303200" y="2433600"/>
            <a:chExt cx="7638943" cy="2749904"/>
          </a:xfrm>
        </p:grpSpPr>
        <p:grpSp>
          <p:nvGrpSpPr>
            <p:cNvPr id="48" name="Groupe 47">
              <a:extLst>
                <a:ext uri="{FF2B5EF4-FFF2-40B4-BE49-F238E27FC236}">
                  <a16:creationId xmlns:a16="http://schemas.microsoft.com/office/drawing/2014/main" id="{B72B5C0C-5FC7-429F-AA85-D27455B7379A}"/>
                </a:ext>
              </a:extLst>
            </p:cNvPr>
            <p:cNvGrpSpPr/>
            <p:nvPr/>
          </p:nvGrpSpPr>
          <p:grpSpPr>
            <a:xfrm>
              <a:off x="1303200" y="2433600"/>
              <a:ext cx="5040113" cy="2749904"/>
              <a:chOff x="1187624" y="2758647"/>
              <a:chExt cx="5040113" cy="2749904"/>
            </a:xfrm>
          </p:grpSpPr>
          <p:grpSp>
            <p:nvGrpSpPr>
              <p:cNvPr id="46" name="Groupe 45">
                <a:extLst>
                  <a:ext uri="{FF2B5EF4-FFF2-40B4-BE49-F238E27FC236}">
                    <a16:creationId xmlns:a16="http://schemas.microsoft.com/office/drawing/2014/main" id="{8E24DAB1-3690-4E2F-8788-FA7A5852638F}"/>
                  </a:ext>
                </a:extLst>
              </p:cNvPr>
              <p:cNvGrpSpPr/>
              <p:nvPr/>
            </p:nvGrpSpPr>
            <p:grpSpPr>
              <a:xfrm>
                <a:off x="1187624" y="2758647"/>
                <a:ext cx="4332091" cy="2749904"/>
                <a:chOff x="1187624" y="2758647"/>
                <a:chExt cx="4332091" cy="2749904"/>
              </a:xfrm>
            </p:grpSpPr>
            <p:grpSp>
              <p:nvGrpSpPr>
                <p:cNvPr id="42" name="Groupe 41">
                  <a:extLst>
                    <a:ext uri="{FF2B5EF4-FFF2-40B4-BE49-F238E27FC236}">
                      <a16:creationId xmlns:a16="http://schemas.microsoft.com/office/drawing/2014/main" id="{0D31BFF4-FC1E-48BF-8245-256552034CFA}"/>
                    </a:ext>
                  </a:extLst>
                </p:cNvPr>
                <p:cNvGrpSpPr/>
                <p:nvPr/>
              </p:nvGrpSpPr>
              <p:grpSpPr>
                <a:xfrm>
                  <a:off x="1619672" y="2924944"/>
                  <a:ext cx="3816424" cy="2583607"/>
                  <a:chOff x="1619672" y="2924944"/>
                  <a:chExt cx="3816424" cy="2583607"/>
                </a:xfrm>
              </p:grpSpPr>
              <p:grpSp>
                <p:nvGrpSpPr>
                  <p:cNvPr id="40" name="Groupe 39">
                    <a:extLst>
                      <a:ext uri="{FF2B5EF4-FFF2-40B4-BE49-F238E27FC236}">
                        <a16:creationId xmlns:a16="http://schemas.microsoft.com/office/drawing/2014/main" id="{472BEBD2-975E-4CD4-A959-36D07D7A758A}"/>
                      </a:ext>
                    </a:extLst>
                  </p:cNvPr>
                  <p:cNvGrpSpPr/>
                  <p:nvPr/>
                </p:nvGrpSpPr>
                <p:grpSpPr>
                  <a:xfrm>
                    <a:off x="1619672" y="2924944"/>
                    <a:ext cx="3816424" cy="1944216"/>
                    <a:chOff x="1619672" y="2924944"/>
                    <a:chExt cx="3816424" cy="1944216"/>
                  </a:xfrm>
                </p:grpSpPr>
                <p:cxnSp>
                  <p:nvCxnSpPr>
                    <p:cNvPr id="12" name="Connecteur droit 11">
                      <a:extLst>
                        <a:ext uri="{FF2B5EF4-FFF2-40B4-BE49-F238E27FC236}">
                          <a16:creationId xmlns:a16="http://schemas.microsoft.com/office/drawing/2014/main" id="{51B950D9-4571-497C-B8DA-F44B67655F4E}"/>
                        </a:ext>
                      </a:extLst>
                    </p:cNvPr>
                    <p:cNvCxnSpPr/>
                    <p:nvPr/>
                  </p:nvCxnSpPr>
                  <p:spPr>
                    <a:xfrm>
                      <a:off x="1619672" y="3477600"/>
                      <a:ext cx="3600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FB2E2AF6-8D58-48C8-A258-D3D6B4EA3026}"/>
                        </a:ext>
                      </a:extLst>
                    </p:cNvPr>
                    <p:cNvCxnSpPr>
                      <a:cxnSpLocks/>
                    </p:cNvCxnSpPr>
                    <p:nvPr/>
                  </p:nvCxnSpPr>
                  <p:spPr>
                    <a:xfrm flipV="1">
                      <a:off x="1619672" y="2924944"/>
                      <a:ext cx="0" cy="19442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9" name="Connecteur droit avec flèche 8">
                      <a:extLst>
                        <a:ext uri="{FF2B5EF4-FFF2-40B4-BE49-F238E27FC236}">
                          <a16:creationId xmlns:a16="http://schemas.microsoft.com/office/drawing/2014/main" id="{6D00B111-2D58-480D-91DE-497B31C24799}"/>
                        </a:ext>
                      </a:extLst>
                    </p:cNvPr>
                    <p:cNvCxnSpPr/>
                    <p:nvPr/>
                  </p:nvCxnSpPr>
                  <p:spPr>
                    <a:xfrm>
                      <a:off x="1619672" y="4869160"/>
                      <a:ext cx="381642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9" name="Groupe 38">
                      <a:extLst>
                        <a:ext uri="{FF2B5EF4-FFF2-40B4-BE49-F238E27FC236}">
                          <a16:creationId xmlns:a16="http://schemas.microsoft.com/office/drawing/2014/main" id="{739CC52F-9B18-49ED-9B85-44F420BA90EF}"/>
                        </a:ext>
                      </a:extLst>
                    </p:cNvPr>
                    <p:cNvGrpSpPr/>
                    <p:nvPr/>
                  </p:nvGrpSpPr>
                  <p:grpSpPr>
                    <a:xfrm>
                      <a:off x="1619672" y="3477600"/>
                      <a:ext cx="1368152" cy="1391560"/>
                      <a:chOff x="1619672" y="3477600"/>
                      <a:chExt cx="1368152" cy="1391560"/>
                    </a:xfrm>
                  </p:grpSpPr>
                  <p:cxnSp>
                    <p:nvCxnSpPr>
                      <p:cNvPr id="32" name="Connecteur droit 31">
                        <a:extLst>
                          <a:ext uri="{FF2B5EF4-FFF2-40B4-BE49-F238E27FC236}">
                            <a16:creationId xmlns:a16="http://schemas.microsoft.com/office/drawing/2014/main" id="{E61BAB12-2983-4845-9334-1CCB476F818D}"/>
                          </a:ext>
                        </a:extLst>
                      </p:cNvPr>
                      <p:cNvCxnSpPr/>
                      <p:nvPr/>
                    </p:nvCxnSpPr>
                    <p:spPr>
                      <a:xfrm>
                        <a:off x="1619672" y="3477600"/>
                        <a:ext cx="1368152" cy="139156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5580E26E-D797-4419-A513-31316DDC6793}"/>
                          </a:ext>
                        </a:extLst>
                      </p:cNvPr>
                      <p:cNvCxnSpPr/>
                      <p:nvPr/>
                    </p:nvCxnSpPr>
                    <p:spPr>
                      <a:xfrm flipV="1">
                        <a:off x="1619672" y="3485409"/>
                        <a:ext cx="1368152" cy="138375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1A1FF99A-153C-4E5C-86D1-B0BE186A30EC}"/>
                          </a:ext>
                        </a:extLst>
                      </p:cNvPr>
                      <p:cNvCxnSpPr/>
                      <p:nvPr/>
                    </p:nvCxnSpPr>
                    <p:spPr>
                      <a:xfrm>
                        <a:off x="2987824" y="3485409"/>
                        <a:ext cx="0" cy="1383751"/>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41" name="ZoneTexte 40">
                    <a:extLst>
                      <a:ext uri="{FF2B5EF4-FFF2-40B4-BE49-F238E27FC236}">
                        <a16:creationId xmlns:a16="http://schemas.microsoft.com/office/drawing/2014/main" id="{6B16254B-124B-4204-99BE-C75E13093A14}"/>
                      </a:ext>
                    </a:extLst>
                  </p:cNvPr>
                  <p:cNvSpPr txBox="1"/>
                  <p:nvPr/>
                </p:nvSpPr>
                <p:spPr>
                  <a:xfrm>
                    <a:off x="1831511" y="4862220"/>
                    <a:ext cx="1368150" cy="646331"/>
                  </a:xfrm>
                  <a:prstGeom prst="rect">
                    <a:avLst/>
                  </a:prstGeom>
                  <a:noFill/>
                </p:spPr>
                <p:txBody>
                  <a:bodyPr wrap="square" rtlCol="0">
                    <a:spAutoFit/>
                  </a:bodyPr>
                  <a:lstStyle/>
                  <a:p>
                    <a:r>
                      <a:rPr lang="fr-FR" dirty="0"/>
                      <a:t>Couche de</a:t>
                    </a:r>
                  </a:p>
                  <a:p>
                    <a:r>
                      <a:rPr lang="fr-FR" dirty="0"/>
                      <a:t>diffusion</a:t>
                    </a:r>
                  </a:p>
                </p:txBody>
              </p:sp>
            </p:grpSp>
            <p:sp>
              <p:nvSpPr>
                <p:cNvPr id="43" name="ZoneTexte 42">
                  <a:extLst>
                    <a:ext uri="{FF2B5EF4-FFF2-40B4-BE49-F238E27FC236}">
                      <a16:creationId xmlns:a16="http://schemas.microsoft.com/office/drawing/2014/main" id="{9EC7AB64-3A69-4ADD-A1B1-1886FDD3DB5E}"/>
                    </a:ext>
                  </a:extLst>
                </p:cNvPr>
                <p:cNvSpPr txBox="1"/>
                <p:nvPr/>
              </p:nvSpPr>
              <p:spPr>
                <a:xfrm>
                  <a:off x="1187624" y="2758647"/>
                  <a:ext cx="864096" cy="369332"/>
                </a:xfrm>
                <a:prstGeom prst="rect">
                  <a:avLst/>
                </a:prstGeom>
                <a:noFill/>
              </p:spPr>
              <p:txBody>
                <a:bodyPr wrap="square" rtlCol="0">
                  <a:spAutoFit/>
                </a:bodyPr>
                <a:lstStyle/>
                <a:p>
                  <a:r>
                    <a:rPr lang="fr-FR" dirty="0"/>
                    <a:t>[  ]</a:t>
                  </a:r>
                </a:p>
              </p:txBody>
            </p:sp>
            <p:sp>
              <p:nvSpPr>
                <p:cNvPr id="44" name="ZoneTexte 43">
                  <a:extLst>
                    <a:ext uri="{FF2B5EF4-FFF2-40B4-BE49-F238E27FC236}">
                      <a16:creationId xmlns:a16="http://schemas.microsoft.com/office/drawing/2014/main" id="{C163E178-CAE3-4365-AEB1-854F2B232292}"/>
                    </a:ext>
                  </a:extLst>
                </p:cNvPr>
                <p:cNvSpPr txBox="1"/>
                <p:nvPr/>
              </p:nvSpPr>
              <p:spPr>
                <a:xfrm>
                  <a:off x="4452660" y="3116077"/>
                  <a:ext cx="1067055" cy="369332"/>
                </a:xfrm>
                <a:prstGeom prst="rect">
                  <a:avLst/>
                </a:prstGeom>
                <a:noFill/>
              </p:spPr>
              <p:txBody>
                <a:bodyPr wrap="square" rtlCol="0">
                  <a:spAutoFit/>
                </a:bodyPr>
                <a:lstStyle/>
                <a:p>
                  <a:r>
                    <a:rPr lang="fr-FR" dirty="0"/>
                    <a:t>[R]</a:t>
                  </a:r>
                  <a:r>
                    <a:rPr lang="fr-FR" baseline="-25000" dirty="0"/>
                    <a:t>sol</a:t>
                  </a:r>
                </a:p>
              </p:txBody>
            </p:sp>
            <p:sp>
              <p:nvSpPr>
                <p:cNvPr id="45" name="ZoneTexte 44">
                  <a:extLst>
                    <a:ext uri="{FF2B5EF4-FFF2-40B4-BE49-F238E27FC236}">
                      <a16:creationId xmlns:a16="http://schemas.microsoft.com/office/drawing/2014/main" id="{43E6F2C3-5498-4965-A2C3-6E4A4D30C86F}"/>
                    </a:ext>
                  </a:extLst>
                </p:cNvPr>
                <p:cNvSpPr txBox="1"/>
                <p:nvPr/>
              </p:nvSpPr>
              <p:spPr>
                <a:xfrm>
                  <a:off x="4427984" y="4499828"/>
                  <a:ext cx="1067055" cy="369332"/>
                </a:xfrm>
                <a:prstGeom prst="rect">
                  <a:avLst/>
                </a:prstGeom>
                <a:noFill/>
              </p:spPr>
              <p:txBody>
                <a:bodyPr wrap="square" rtlCol="0">
                  <a:spAutoFit/>
                </a:bodyPr>
                <a:lstStyle/>
                <a:p>
                  <a:r>
                    <a:rPr lang="fr-FR" dirty="0"/>
                    <a:t>[O]</a:t>
                  </a:r>
                  <a:r>
                    <a:rPr lang="fr-FR" baseline="-25000" dirty="0"/>
                    <a:t>sol</a:t>
                  </a:r>
                </a:p>
              </p:txBody>
            </p:sp>
          </p:grpSp>
          <p:sp>
            <p:nvSpPr>
              <p:cNvPr id="47" name="ZoneTexte 46">
                <a:extLst>
                  <a:ext uri="{FF2B5EF4-FFF2-40B4-BE49-F238E27FC236}">
                    <a16:creationId xmlns:a16="http://schemas.microsoft.com/office/drawing/2014/main" id="{00E3FF2F-F6DA-4956-B27D-5B78826C2C4B}"/>
                  </a:ext>
                </a:extLst>
              </p:cNvPr>
              <p:cNvSpPr txBox="1"/>
              <p:nvPr/>
            </p:nvSpPr>
            <p:spPr>
              <a:xfrm>
                <a:off x="3411499" y="4886115"/>
                <a:ext cx="2816238" cy="369332"/>
              </a:xfrm>
              <a:prstGeom prst="rect">
                <a:avLst/>
              </a:prstGeom>
              <a:noFill/>
            </p:spPr>
            <p:txBody>
              <a:bodyPr wrap="square" rtlCol="0">
                <a:spAutoFit/>
              </a:bodyPr>
              <a:lstStyle/>
              <a:p>
                <a:r>
                  <a:rPr lang="fr-FR" dirty="0"/>
                  <a:t>Distance à l’électrode</a:t>
                </a:r>
              </a:p>
            </p:txBody>
          </p:sp>
        </p:grpSp>
        <p:sp>
          <p:nvSpPr>
            <p:cNvPr id="54" name="ZoneTexte 53">
              <a:extLst>
                <a:ext uri="{FF2B5EF4-FFF2-40B4-BE49-F238E27FC236}">
                  <a16:creationId xmlns:a16="http://schemas.microsoft.com/office/drawing/2014/main" id="{C4E1ACB6-E04D-4EF7-B97B-0FE2C5138A08}"/>
                </a:ext>
              </a:extLst>
            </p:cNvPr>
            <p:cNvSpPr txBox="1"/>
            <p:nvPr/>
          </p:nvSpPr>
          <p:spPr>
            <a:xfrm>
              <a:off x="5943795" y="3591519"/>
              <a:ext cx="2998348" cy="584775"/>
            </a:xfrm>
            <a:prstGeom prst="rect">
              <a:avLst/>
            </a:prstGeom>
            <a:noFill/>
          </p:spPr>
          <p:txBody>
            <a:bodyPr wrap="square" rtlCol="0">
              <a:spAutoFit/>
            </a:bodyPr>
            <a:lstStyle/>
            <a:p>
              <a:r>
                <a:rPr lang="fr-FR" sz="1600" dirty="0"/>
                <a:t>Seul R présent initialement</a:t>
              </a:r>
            </a:p>
            <a:p>
              <a:r>
                <a:rPr lang="fr-FR" sz="1600" dirty="0"/>
                <a:t>          </a:t>
              </a:r>
            </a:p>
          </p:txBody>
        </p:sp>
      </p:grpSp>
      <p:sp>
        <p:nvSpPr>
          <p:cNvPr id="2" name="ZoneTexte 1">
            <a:extLst>
              <a:ext uri="{FF2B5EF4-FFF2-40B4-BE49-F238E27FC236}">
                <a16:creationId xmlns:a16="http://schemas.microsoft.com/office/drawing/2014/main" id="{2A113414-A738-4A84-808D-F29A723C93CE}"/>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Courants limites de diffusion</a:t>
            </a:r>
            <a:endParaRPr lang="fr-FR" sz="3200" i="1" baseline="-25000" dirty="0">
              <a:solidFill>
                <a:srgbClr val="0000CC"/>
              </a:solidFill>
            </a:endParaRPr>
          </a:p>
        </p:txBody>
      </p:sp>
      <p:grpSp>
        <p:nvGrpSpPr>
          <p:cNvPr id="52" name="Groupe 51">
            <a:extLst>
              <a:ext uri="{FF2B5EF4-FFF2-40B4-BE49-F238E27FC236}">
                <a16:creationId xmlns:a16="http://schemas.microsoft.com/office/drawing/2014/main" id="{09BE404C-738C-4CCD-AD44-825263DC58C8}"/>
              </a:ext>
            </a:extLst>
          </p:cNvPr>
          <p:cNvGrpSpPr/>
          <p:nvPr/>
        </p:nvGrpSpPr>
        <p:grpSpPr>
          <a:xfrm>
            <a:off x="1580528" y="2427270"/>
            <a:ext cx="3495528" cy="4621452"/>
            <a:chOff x="1580528" y="2643294"/>
            <a:chExt cx="3495528" cy="4621452"/>
          </a:xfrm>
        </p:grpSpPr>
        <p:grpSp>
          <p:nvGrpSpPr>
            <p:cNvPr id="36" name="Groupe 35">
              <a:extLst>
                <a:ext uri="{FF2B5EF4-FFF2-40B4-BE49-F238E27FC236}">
                  <a16:creationId xmlns:a16="http://schemas.microsoft.com/office/drawing/2014/main" id="{DD327AB1-0855-4446-B4C1-1F45AE859230}"/>
                </a:ext>
              </a:extLst>
            </p:cNvPr>
            <p:cNvGrpSpPr/>
            <p:nvPr/>
          </p:nvGrpSpPr>
          <p:grpSpPr>
            <a:xfrm>
              <a:off x="1580528" y="2643294"/>
              <a:ext cx="3495528" cy="4621452"/>
              <a:chOff x="1466418" y="2964292"/>
              <a:chExt cx="3495528" cy="4621452"/>
            </a:xfrm>
          </p:grpSpPr>
          <p:sp>
            <p:nvSpPr>
              <p:cNvPr id="20" name="Arc 19">
                <a:extLst>
                  <a:ext uri="{FF2B5EF4-FFF2-40B4-BE49-F238E27FC236}">
                    <a16:creationId xmlns:a16="http://schemas.microsoft.com/office/drawing/2014/main" id="{815F527A-3052-4E19-B3FC-57ECD75535A8}"/>
                  </a:ext>
                </a:extLst>
              </p:cNvPr>
              <p:cNvSpPr/>
              <p:nvPr/>
            </p:nvSpPr>
            <p:spPr>
              <a:xfrm rot="20630499">
                <a:off x="2778259" y="3547457"/>
                <a:ext cx="1368147" cy="450411"/>
              </a:xfrm>
              <a:prstGeom prst="arc">
                <a:avLst>
                  <a:gd name="adj1" fmla="val 16200000"/>
                  <a:gd name="adj2" fmla="val 20537561"/>
                </a:avLst>
              </a:prstGeom>
              <a:ln w="476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 name="Arc 18">
                <a:extLst>
                  <a:ext uri="{FF2B5EF4-FFF2-40B4-BE49-F238E27FC236}">
                    <a16:creationId xmlns:a16="http://schemas.microsoft.com/office/drawing/2014/main" id="{E723828B-258F-48F3-875C-19C1B8DFD9B6}"/>
                  </a:ext>
                </a:extLst>
              </p:cNvPr>
              <p:cNvSpPr/>
              <p:nvPr/>
            </p:nvSpPr>
            <p:spPr>
              <a:xfrm rot="18805169">
                <a:off x="-208074" y="4638784"/>
                <a:ext cx="4621452" cy="1272467"/>
              </a:xfrm>
              <a:prstGeom prst="arc">
                <a:avLst>
                  <a:gd name="adj1" fmla="val 16200000"/>
                  <a:gd name="adj2" fmla="val 21221722"/>
                </a:avLst>
              </a:prstGeom>
              <a:ln w="476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23" name="Connecteur droit 22">
                <a:extLst>
                  <a:ext uri="{FF2B5EF4-FFF2-40B4-BE49-F238E27FC236}">
                    <a16:creationId xmlns:a16="http://schemas.microsoft.com/office/drawing/2014/main" id="{9AB3354B-E4C2-4939-9422-C618114F70D0}"/>
                  </a:ext>
                </a:extLst>
              </p:cNvPr>
              <p:cNvCxnSpPr>
                <a:cxnSpLocks/>
              </p:cNvCxnSpPr>
              <p:nvPr/>
            </p:nvCxnSpPr>
            <p:spPr>
              <a:xfrm flipV="1">
                <a:off x="3851920" y="3485409"/>
                <a:ext cx="1110026" cy="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49" name="ZoneTexte 48">
              <a:extLst>
                <a:ext uri="{FF2B5EF4-FFF2-40B4-BE49-F238E27FC236}">
                  <a16:creationId xmlns:a16="http://schemas.microsoft.com/office/drawing/2014/main" id="{1B755577-C2C5-4831-B6B6-46CACFD5E4B0}"/>
                </a:ext>
              </a:extLst>
            </p:cNvPr>
            <p:cNvSpPr txBox="1"/>
            <p:nvPr/>
          </p:nvSpPr>
          <p:spPr>
            <a:xfrm>
              <a:off x="3344784" y="3259877"/>
              <a:ext cx="452508" cy="369332"/>
            </a:xfrm>
            <a:prstGeom prst="rect">
              <a:avLst/>
            </a:prstGeom>
            <a:noFill/>
            <a:ln>
              <a:noFill/>
            </a:ln>
          </p:spPr>
          <p:txBody>
            <a:bodyPr wrap="square" rtlCol="0">
              <a:spAutoFit/>
            </a:bodyPr>
            <a:lstStyle/>
            <a:p>
              <a:r>
                <a:rPr lang="fr-FR" dirty="0">
                  <a:solidFill>
                    <a:srgbClr val="FFC000"/>
                  </a:solidFill>
                </a:rPr>
                <a:t>[R]</a:t>
              </a:r>
            </a:p>
          </p:txBody>
        </p:sp>
      </p:grpSp>
      <p:grpSp>
        <p:nvGrpSpPr>
          <p:cNvPr id="53" name="Groupe 52">
            <a:extLst>
              <a:ext uri="{FF2B5EF4-FFF2-40B4-BE49-F238E27FC236}">
                <a16:creationId xmlns:a16="http://schemas.microsoft.com/office/drawing/2014/main" id="{D261322E-95F0-492D-916C-B741421731C3}"/>
              </a:ext>
            </a:extLst>
          </p:cNvPr>
          <p:cNvGrpSpPr/>
          <p:nvPr/>
        </p:nvGrpSpPr>
        <p:grpSpPr>
          <a:xfrm>
            <a:off x="1579562" y="188640"/>
            <a:ext cx="3485774" cy="4622400"/>
            <a:chOff x="1579562" y="404664"/>
            <a:chExt cx="3485774" cy="4622400"/>
          </a:xfrm>
        </p:grpSpPr>
        <p:grpSp>
          <p:nvGrpSpPr>
            <p:cNvPr id="38" name="Groupe 37">
              <a:extLst>
                <a:ext uri="{FF2B5EF4-FFF2-40B4-BE49-F238E27FC236}">
                  <a16:creationId xmlns:a16="http://schemas.microsoft.com/office/drawing/2014/main" id="{EBB4A887-027A-45A7-A034-A16DAE2A8CA1}"/>
                </a:ext>
              </a:extLst>
            </p:cNvPr>
            <p:cNvGrpSpPr/>
            <p:nvPr/>
          </p:nvGrpSpPr>
          <p:grpSpPr>
            <a:xfrm>
              <a:off x="1579562" y="404664"/>
              <a:ext cx="3485774" cy="4622400"/>
              <a:chOff x="1465452" y="725662"/>
              <a:chExt cx="3485774" cy="4622400"/>
            </a:xfrm>
          </p:grpSpPr>
          <p:sp>
            <p:nvSpPr>
              <p:cNvPr id="33" name="Arc 32">
                <a:extLst>
                  <a:ext uri="{FF2B5EF4-FFF2-40B4-BE49-F238E27FC236}">
                    <a16:creationId xmlns:a16="http://schemas.microsoft.com/office/drawing/2014/main" id="{4D37FE2F-0FDB-4858-8170-13C3D7106077}"/>
                  </a:ext>
                </a:extLst>
              </p:cNvPr>
              <p:cNvSpPr/>
              <p:nvPr/>
            </p:nvSpPr>
            <p:spPr>
              <a:xfrm rot="2894790" flipV="1">
                <a:off x="-208548" y="2399662"/>
                <a:ext cx="4622400" cy="1274400"/>
              </a:xfrm>
              <a:prstGeom prst="arc">
                <a:avLst>
                  <a:gd name="adj1" fmla="val 16200000"/>
                  <a:gd name="adj2" fmla="val 21221722"/>
                </a:avLst>
              </a:prstGeom>
              <a:ln w="4762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34" name="Arc 33">
                <a:extLst>
                  <a:ext uri="{FF2B5EF4-FFF2-40B4-BE49-F238E27FC236}">
                    <a16:creationId xmlns:a16="http://schemas.microsoft.com/office/drawing/2014/main" id="{326E5D21-9A3B-4537-8314-20EEC66F4D75}"/>
                  </a:ext>
                </a:extLst>
              </p:cNvPr>
              <p:cNvSpPr/>
              <p:nvPr/>
            </p:nvSpPr>
            <p:spPr>
              <a:xfrm rot="960000" flipV="1">
                <a:off x="2728800" y="4352400"/>
                <a:ext cx="1368000" cy="450000"/>
              </a:xfrm>
              <a:prstGeom prst="arc">
                <a:avLst>
                  <a:gd name="adj1" fmla="val 16200000"/>
                  <a:gd name="adj2" fmla="val 20537561"/>
                </a:avLst>
              </a:prstGeom>
              <a:ln w="4762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7FFE31B0-4C11-4F45-B21A-37C582E7E9C1}"/>
                  </a:ext>
                </a:extLst>
              </p:cNvPr>
              <p:cNvCxnSpPr>
                <a:cxnSpLocks/>
              </p:cNvCxnSpPr>
              <p:nvPr/>
            </p:nvCxnSpPr>
            <p:spPr>
              <a:xfrm flipV="1">
                <a:off x="3841200" y="4863600"/>
                <a:ext cx="1110026" cy="1"/>
              </a:xfrm>
              <a:prstGeom prst="line">
                <a:avLst/>
              </a:prstGeom>
              <a:ln w="4762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1" name="ZoneTexte 50">
              <a:extLst>
                <a:ext uri="{FF2B5EF4-FFF2-40B4-BE49-F238E27FC236}">
                  <a16:creationId xmlns:a16="http://schemas.microsoft.com/office/drawing/2014/main" id="{0A0326D3-5343-41C6-A063-EC6B635FAE4D}"/>
                </a:ext>
              </a:extLst>
            </p:cNvPr>
            <p:cNvSpPr txBox="1"/>
            <p:nvPr/>
          </p:nvSpPr>
          <p:spPr>
            <a:xfrm>
              <a:off x="3352069" y="4111200"/>
              <a:ext cx="603239" cy="369332"/>
            </a:xfrm>
            <a:prstGeom prst="rect">
              <a:avLst/>
            </a:prstGeom>
            <a:noFill/>
            <a:ln>
              <a:noFill/>
            </a:ln>
          </p:spPr>
          <p:txBody>
            <a:bodyPr wrap="square" rtlCol="0">
              <a:spAutoFit/>
            </a:bodyPr>
            <a:lstStyle/>
            <a:p>
              <a:r>
                <a:rPr lang="fr-FR" dirty="0">
                  <a:solidFill>
                    <a:schemeClr val="accent2">
                      <a:lumMod val="60000"/>
                      <a:lumOff val="40000"/>
                    </a:schemeClr>
                  </a:solidFill>
                </a:rPr>
                <a:t>[O]</a:t>
              </a:r>
            </a:p>
          </p:txBody>
        </p:sp>
      </p:grpSp>
    </p:spTree>
    <p:custDataLst>
      <p:tags r:id="rId1"/>
    </p:custDataLst>
    <p:extLst>
      <p:ext uri="{BB962C8B-B14F-4D97-AF65-F5344CB8AC3E}">
        <p14:creationId xmlns:p14="http://schemas.microsoft.com/office/powerpoint/2010/main" val="2996521886"/>
      </p:ext>
    </p:extLst>
  </p:cSld>
  <p:clrMapOvr>
    <a:masterClrMapping/>
  </p:clrMapOvr>
  <mc:AlternateContent xmlns:mc="http://schemas.openxmlformats.org/markup-compatibility/2006" xmlns:p14="http://schemas.microsoft.com/office/powerpoint/2010/main">
    <mc:Choice Requires="p14">
      <p:transition spd="slow" p14:dur="2000" advTm="226940"/>
    </mc:Choice>
    <mc:Fallback xmlns="">
      <p:transition spd="slow" advTm="2269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wipe(down)">
                                      <p:cBhvr>
                                        <p:cTn id="17" dur="3000"/>
                                        <p:tgtEl>
                                          <p:spTgt spid="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wipe(left)">
                                      <p:cBhvr>
                                        <p:cTn id="22" dur="3000"/>
                                        <p:tgtEl>
                                          <p:spTgt spid="53"/>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AB63CF7-65B1-4EFA-927C-F3CD9A902872}"/>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Potentiels de demi-vague</a:t>
            </a:r>
            <a:endParaRPr lang="fr-FR" sz="3200" i="1" baseline="-25000" dirty="0">
              <a:solidFill>
                <a:srgbClr val="0000CC"/>
              </a:solidFill>
            </a:endParaRPr>
          </a:p>
        </p:txBody>
      </p:sp>
      <p:grpSp>
        <p:nvGrpSpPr>
          <p:cNvPr id="3" name="Groupe 2">
            <a:extLst>
              <a:ext uri="{FF2B5EF4-FFF2-40B4-BE49-F238E27FC236}">
                <a16:creationId xmlns:a16="http://schemas.microsoft.com/office/drawing/2014/main" id="{49060F22-FB92-4374-A84B-922969C7D5AD}"/>
              </a:ext>
            </a:extLst>
          </p:cNvPr>
          <p:cNvGrpSpPr/>
          <p:nvPr/>
        </p:nvGrpSpPr>
        <p:grpSpPr>
          <a:xfrm>
            <a:off x="1908000" y="1487440"/>
            <a:ext cx="5008022" cy="2908796"/>
            <a:chOff x="838800" y="1616588"/>
            <a:chExt cx="5008022" cy="3298659"/>
          </a:xfrm>
        </p:grpSpPr>
        <p:cxnSp>
          <p:nvCxnSpPr>
            <p:cNvPr id="4" name="Connecteur droit 3">
              <a:extLst>
                <a:ext uri="{FF2B5EF4-FFF2-40B4-BE49-F238E27FC236}">
                  <a16:creationId xmlns:a16="http://schemas.microsoft.com/office/drawing/2014/main" id="{87A66DC6-D485-4BD9-9E53-2C2FD553611F}"/>
                </a:ext>
              </a:extLst>
            </p:cNvPr>
            <p:cNvCxnSpPr/>
            <p:nvPr/>
          </p:nvCxnSpPr>
          <p:spPr>
            <a:xfrm flipV="1">
              <a:off x="4536000" y="1616588"/>
              <a:ext cx="740331" cy="40825"/>
            </a:xfrm>
            <a:prstGeom prst="line">
              <a:avLst/>
            </a:prstGeom>
            <a:ln w="31750">
              <a:solidFill>
                <a:srgbClr val="0000CC"/>
              </a:solidFill>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7185EF5B-AB16-42D1-9F26-0C0C6FD3B02F}"/>
                </a:ext>
              </a:extLst>
            </p:cNvPr>
            <p:cNvGrpSpPr/>
            <p:nvPr/>
          </p:nvGrpSpPr>
          <p:grpSpPr>
            <a:xfrm>
              <a:off x="838800" y="1654974"/>
              <a:ext cx="5008022" cy="3260273"/>
              <a:chOff x="4417853" y="1654974"/>
              <a:chExt cx="5008022" cy="3260273"/>
            </a:xfrm>
          </p:grpSpPr>
          <p:cxnSp>
            <p:nvCxnSpPr>
              <p:cNvPr id="6" name="Connecteur droit 5">
                <a:extLst>
                  <a:ext uri="{FF2B5EF4-FFF2-40B4-BE49-F238E27FC236}">
                    <a16:creationId xmlns:a16="http://schemas.microsoft.com/office/drawing/2014/main" id="{945B672C-22F6-4201-91E7-6FDB1412BBD6}"/>
                  </a:ext>
                </a:extLst>
              </p:cNvPr>
              <p:cNvCxnSpPr>
                <a:cxnSpLocks/>
              </p:cNvCxnSpPr>
              <p:nvPr/>
            </p:nvCxnSpPr>
            <p:spPr>
              <a:xfrm flipV="1">
                <a:off x="6724799" y="2482077"/>
                <a:ext cx="385200" cy="1628918"/>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7" name="Arc 6">
                <a:extLst>
                  <a:ext uri="{FF2B5EF4-FFF2-40B4-BE49-F238E27FC236}">
                    <a16:creationId xmlns:a16="http://schemas.microsoft.com/office/drawing/2014/main" id="{F85A5665-2200-4984-83A9-426BB42CDD55}"/>
                  </a:ext>
                </a:extLst>
              </p:cNvPr>
              <p:cNvSpPr/>
              <p:nvPr/>
            </p:nvSpPr>
            <p:spPr>
              <a:xfrm rot="10471490" flipV="1">
                <a:off x="7063853" y="1654974"/>
                <a:ext cx="2362022" cy="2206582"/>
              </a:xfrm>
              <a:prstGeom prst="arc">
                <a:avLst>
                  <a:gd name="adj1" fmla="val 16200000"/>
                  <a:gd name="adj2" fmla="val 20580416"/>
                </a:avLst>
              </a:prstGeom>
              <a:ln w="31750">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8" name="Arc 7">
                <a:extLst>
                  <a:ext uri="{FF2B5EF4-FFF2-40B4-BE49-F238E27FC236}">
                    <a16:creationId xmlns:a16="http://schemas.microsoft.com/office/drawing/2014/main" id="{DC1F388F-CD01-424C-8F30-7C3970925F92}"/>
                  </a:ext>
                </a:extLst>
              </p:cNvPr>
              <p:cNvSpPr/>
              <p:nvPr/>
            </p:nvSpPr>
            <p:spPr>
              <a:xfrm flipV="1">
                <a:off x="4417853" y="2623854"/>
                <a:ext cx="2367223" cy="2274249"/>
              </a:xfrm>
              <a:prstGeom prst="arc">
                <a:avLst>
                  <a:gd name="adj1" fmla="val 16200000"/>
                  <a:gd name="adj2" fmla="val 20694959"/>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rgbClr val="00B050"/>
                  </a:solidFill>
                </a:endParaRPr>
              </a:p>
            </p:txBody>
          </p:sp>
          <p:cxnSp>
            <p:nvCxnSpPr>
              <p:cNvPr id="9" name="Connecteur droit 8">
                <a:extLst>
                  <a:ext uri="{FF2B5EF4-FFF2-40B4-BE49-F238E27FC236}">
                    <a16:creationId xmlns:a16="http://schemas.microsoft.com/office/drawing/2014/main" id="{28C1C7D2-8647-429F-B7D4-535141BC4965}"/>
                  </a:ext>
                </a:extLst>
              </p:cNvPr>
              <p:cNvCxnSpPr>
                <a:cxnSpLocks/>
              </p:cNvCxnSpPr>
              <p:nvPr/>
            </p:nvCxnSpPr>
            <p:spPr>
              <a:xfrm flipV="1">
                <a:off x="4875259" y="4898917"/>
                <a:ext cx="777696" cy="1633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grpSp>
      <p:grpSp>
        <p:nvGrpSpPr>
          <p:cNvPr id="10" name="Groupe 9">
            <a:extLst>
              <a:ext uri="{FF2B5EF4-FFF2-40B4-BE49-F238E27FC236}">
                <a16:creationId xmlns:a16="http://schemas.microsoft.com/office/drawing/2014/main" id="{0AB8CB35-090B-470A-A492-249E69F3242B}"/>
              </a:ext>
            </a:extLst>
          </p:cNvPr>
          <p:cNvGrpSpPr/>
          <p:nvPr/>
        </p:nvGrpSpPr>
        <p:grpSpPr>
          <a:xfrm>
            <a:off x="2411760" y="1060552"/>
            <a:ext cx="4752528" cy="3952624"/>
            <a:chOff x="4289484" y="754482"/>
            <a:chExt cx="4752528" cy="3952624"/>
          </a:xfrm>
        </p:grpSpPr>
        <p:grpSp>
          <p:nvGrpSpPr>
            <p:cNvPr id="11" name="Groupe 10">
              <a:extLst>
                <a:ext uri="{FF2B5EF4-FFF2-40B4-BE49-F238E27FC236}">
                  <a16:creationId xmlns:a16="http://schemas.microsoft.com/office/drawing/2014/main" id="{E71C302E-BC62-4763-8E82-B33832615B4F}"/>
                </a:ext>
              </a:extLst>
            </p:cNvPr>
            <p:cNvGrpSpPr/>
            <p:nvPr/>
          </p:nvGrpSpPr>
          <p:grpSpPr>
            <a:xfrm>
              <a:off x="4289484" y="836712"/>
              <a:ext cx="4498415" cy="3870394"/>
              <a:chOff x="4289484" y="836712"/>
              <a:chExt cx="4498415" cy="3870394"/>
            </a:xfrm>
          </p:grpSpPr>
          <p:sp>
            <p:nvSpPr>
              <p:cNvPr id="16" name="ZoneTexte 15">
                <a:extLst>
                  <a:ext uri="{FF2B5EF4-FFF2-40B4-BE49-F238E27FC236}">
                    <a16:creationId xmlns:a16="http://schemas.microsoft.com/office/drawing/2014/main" id="{AE61E166-E663-4C3F-B3B6-0C72FCF4D778}"/>
                  </a:ext>
                </a:extLst>
              </p:cNvPr>
              <p:cNvSpPr txBox="1"/>
              <p:nvPr/>
            </p:nvSpPr>
            <p:spPr>
              <a:xfrm>
                <a:off x="5809557" y="3107551"/>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nvGrpSpPr>
              <p:cNvPr id="14" name="Groupe 13">
                <a:extLst>
                  <a:ext uri="{FF2B5EF4-FFF2-40B4-BE49-F238E27FC236}">
                    <a16:creationId xmlns:a16="http://schemas.microsoft.com/office/drawing/2014/main" id="{8F32B554-C41E-404F-87C4-30BD23294EBA}"/>
                  </a:ext>
                </a:extLst>
              </p:cNvPr>
              <p:cNvGrpSpPr/>
              <p:nvPr/>
            </p:nvGrpSpPr>
            <p:grpSpPr>
              <a:xfrm>
                <a:off x="4289484" y="836712"/>
                <a:ext cx="4498415" cy="3870394"/>
                <a:chOff x="3108884" y="543410"/>
                <a:chExt cx="4498415" cy="3870394"/>
              </a:xfrm>
            </p:grpSpPr>
            <p:cxnSp>
              <p:nvCxnSpPr>
                <p:cNvPr id="17" name="Connecteur droit 16">
                  <a:extLst>
                    <a:ext uri="{FF2B5EF4-FFF2-40B4-BE49-F238E27FC236}">
                      <a16:creationId xmlns:a16="http://schemas.microsoft.com/office/drawing/2014/main" id="{B8BD6FF5-B9BB-455C-BC9C-ED688E173860}"/>
                    </a:ext>
                  </a:extLst>
                </p:cNvPr>
                <p:cNvCxnSpPr/>
                <p:nvPr/>
              </p:nvCxnSpPr>
              <p:spPr>
                <a:xfrm>
                  <a:off x="3108884" y="2859696"/>
                  <a:ext cx="4343436" cy="1480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A493D7B1-80E8-4BB8-ACAF-F5D49FF9640C}"/>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riangle isocèle 18">
                  <a:extLst>
                    <a:ext uri="{FF2B5EF4-FFF2-40B4-BE49-F238E27FC236}">
                      <a16:creationId xmlns:a16="http://schemas.microsoft.com/office/drawing/2014/main" id="{8B81D3A4-8694-4430-90A0-398BD208DBDB}"/>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riangle isocèle 19">
                  <a:extLst>
                    <a:ext uri="{FF2B5EF4-FFF2-40B4-BE49-F238E27FC236}">
                      <a16:creationId xmlns:a16="http://schemas.microsoft.com/office/drawing/2014/main" id="{B478D4A9-461F-4863-948D-94F1171C6D36}"/>
                    </a:ext>
                  </a:extLst>
                </p:cNvPr>
                <p:cNvSpPr/>
                <p:nvPr/>
              </p:nvSpPr>
              <p:spPr>
                <a:xfrm rot="5400000">
                  <a:off x="7413054" y="2787215"/>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5" name="Connecteur droit 14">
                <a:extLst>
                  <a:ext uri="{FF2B5EF4-FFF2-40B4-BE49-F238E27FC236}">
                    <a16:creationId xmlns:a16="http://schemas.microsoft.com/office/drawing/2014/main" id="{716F4098-D442-4047-ABA3-41ADFD8D8524}"/>
                  </a:ext>
                </a:extLst>
              </p:cNvPr>
              <p:cNvCxnSpPr/>
              <p:nvPr/>
            </p:nvCxnSpPr>
            <p:spPr>
              <a:xfrm>
                <a:off x="6154524" y="3060845"/>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ZoneTexte 11">
              <a:extLst>
                <a:ext uri="{FF2B5EF4-FFF2-40B4-BE49-F238E27FC236}">
                  <a16:creationId xmlns:a16="http://schemas.microsoft.com/office/drawing/2014/main" id="{31815B13-3F11-44EF-ABBF-32AA05A21CBA}"/>
                </a:ext>
              </a:extLst>
            </p:cNvPr>
            <p:cNvSpPr txBox="1"/>
            <p:nvPr/>
          </p:nvSpPr>
          <p:spPr>
            <a:xfrm>
              <a:off x="8502491" y="2744413"/>
              <a:ext cx="539521" cy="369332"/>
            </a:xfrm>
            <a:prstGeom prst="rect">
              <a:avLst/>
            </a:prstGeom>
            <a:noFill/>
          </p:spPr>
          <p:txBody>
            <a:bodyPr wrap="square" rtlCol="0">
              <a:spAutoFit/>
            </a:bodyPr>
            <a:lstStyle/>
            <a:p>
              <a:r>
                <a:rPr lang="fr-FR" dirty="0"/>
                <a:t>E</a:t>
              </a:r>
            </a:p>
          </p:txBody>
        </p:sp>
        <p:sp>
          <p:nvSpPr>
            <p:cNvPr id="13" name="ZoneTexte 12">
              <a:extLst>
                <a:ext uri="{FF2B5EF4-FFF2-40B4-BE49-F238E27FC236}">
                  <a16:creationId xmlns:a16="http://schemas.microsoft.com/office/drawing/2014/main" id="{96B714E0-D1F4-48F4-AF9B-3FB1106C3F43}"/>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cxnSp>
        <p:nvCxnSpPr>
          <p:cNvPr id="22" name="Connecteur droit 21">
            <a:extLst>
              <a:ext uri="{FF2B5EF4-FFF2-40B4-BE49-F238E27FC236}">
                <a16:creationId xmlns:a16="http://schemas.microsoft.com/office/drawing/2014/main" id="{B9C27C95-2606-4E07-84B8-DB52B4E3136F}"/>
              </a:ext>
            </a:extLst>
          </p:cNvPr>
          <p:cNvCxnSpPr/>
          <p:nvPr/>
        </p:nvCxnSpPr>
        <p:spPr>
          <a:xfrm flipH="1">
            <a:off x="3262863" y="1505440"/>
            <a:ext cx="2472148" cy="18000"/>
          </a:xfrm>
          <a:prstGeom prst="line">
            <a:avLst/>
          </a:prstGeom>
          <a:ln w="19050">
            <a:solidFill>
              <a:srgbClr val="0000CC"/>
            </a:solidFill>
            <a:prstDash val="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DCB8AA5F-7D42-48F6-B09C-2B57E62BAC98}"/>
              </a:ext>
            </a:extLst>
          </p:cNvPr>
          <p:cNvSpPr/>
          <p:nvPr/>
        </p:nvSpPr>
        <p:spPr>
          <a:xfrm>
            <a:off x="2725979" y="1258407"/>
            <a:ext cx="543739" cy="369332"/>
          </a:xfrm>
          <a:prstGeom prst="rect">
            <a:avLst/>
          </a:prstGeom>
        </p:spPr>
        <p:txBody>
          <a:bodyPr wrap="none">
            <a:spAutoFit/>
          </a:bodyPr>
          <a:lstStyle/>
          <a:p>
            <a:r>
              <a:rPr lang="fr-FR" dirty="0" err="1">
                <a:solidFill>
                  <a:srgbClr val="0000CC"/>
                </a:solidFill>
              </a:rPr>
              <a:t>i</a:t>
            </a:r>
            <a:r>
              <a:rPr lang="fr-FR" baseline="-25000" dirty="0" err="1">
                <a:solidFill>
                  <a:srgbClr val="0000CC"/>
                </a:solidFill>
              </a:rPr>
              <a:t>lim,a</a:t>
            </a:r>
            <a:endParaRPr lang="fr-FR" baseline="-25000" dirty="0">
              <a:solidFill>
                <a:srgbClr val="0000CC"/>
              </a:solidFill>
            </a:endParaRPr>
          </a:p>
        </p:txBody>
      </p:sp>
      <p:sp>
        <p:nvSpPr>
          <p:cNvPr id="24" name="Rectangle 23">
            <a:extLst>
              <a:ext uri="{FF2B5EF4-FFF2-40B4-BE49-F238E27FC236}">
                <a16:creationId xmlns:a16="http://schemas.microsoft.com/office/drawing/2014/main" id="{A2F26020-E602-464B-AA34-184D16AABE09}"/>
              </a:ext>
            </a:extLst>
          </p:cNvPr>
          <p:cNvSpPr/>
          <p:nvPr/>
        </p:nvSpPr>
        <p:spPr>
          <a:xfrm>
            <a:off x="3237680" y="4305299"/>
            <a:ext cx="535724" cy="369332"/>
          </a:xfrm>
          <a:prstGeom prst="rect">
            <a:avLst/>
          </a:prstGeom>
        </p:spPr>
        <p:txBody>
          <a:bodyPr wrap="none">
            <a:spAutoFit/>
          </a:bodyPr>
          <a:lstStyle/>
          <a:p>
            <a:r>
              <a:rPr lang="fr-FR" dirty="0" err="1">
                <a:solidFill>
                  <a:srgbClr val="0000CC"/>
                </a:solidFill>
              </a:rPr>
              <a:t>i</a:t>
            </a:r>
            <a:r>
              <a:rPr lang="fr-FR" baseline="-25000" dirty="0" err="1">
                <a:solidFill>
                  <a:srgbClr val="0000CC"/>
                </a:solidFill>
              </a:rPr>
              <a:t>lim,c</a:t>
            </a:r>
            <a:endParaRPr lang="fr-FR" baseline="-25000" dirty="0">
              <a:solidFill>
                <a:srgbClr val="0000CC"/>
              </a:solidFill>
            </a:endParaRPr>
          </a:p>
        </p:txBody>
      </p:sp>
      <p:cxnSp>
        <p:nvCxnSpPr>
          <p:cNvPr id="26" name="Connecteur droit 25">
            <a:extLst>
              <a:ext uri="{FF2B5EF4-FFF2-40B4-BE49-F238E27FC236}">
                <a16:creationId xmlns:a16="http://schemas.microsoft.com/office/drawing/2014/main" id="{AA019BA3-B104-4486-AD4D-E2CC36B2F942}"/>
              </a:ext>
            </a:extLst>
          </p:cNvPr>
          <p:cNvCxnSpPr>
            <a:cxnSpLocks/>
          </p:cNvCxnSpPr>
          <p:nvPr/>
        </p:nvCxnSpPr>
        <p:spPr>
          <a:xfrm>
            <a:off x="3269718" y="2873440"/>
            <a:ext cx="1137828" cy="0"/>
          </a:xfrm>
          <a:prstGeom prst="line">
            <a:avLst/>
          </a:prstGeom>
          <a:ln w="19050">
            <a:solidFill>
              <a:srgbClr val="0000CC"/>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ZoneTexte 27">
                <a:extLst>
                  <a:ext uri="{FF2B5EF4-FFF2-40B4-BE49-F238E27FC236}">
                    <a16:creationId xmlns:a16="http://schemas.microsoft.com/office/drawing/2014/main" id="{5D0E7A5C-CE69-4465-8892-7588944F0DFA}"/>
                  </a:ext>
                </a:extLst>
              </p:cNvPr>
              <p:cNvSpPr txBox="1"/>
              <p:nvPr/>
            </p:nvSpPr>
            <p:spPr>
              <a:xfrm>
                <a:off x="1875262" y="2560709"/>
                <a:ext cx="1557505" cy="6048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i="1" smtClean="0">
                              <a:solidFill>
                                <a:srgbClr val="0000CC"/>
                              </a:solidFill>
                              <a:latin typeface="Cambria Math" panose="02040503050406030204" pitchFamily="18" charset="0"/>
                            </a:rPr>
                          </m:ctrlPr>
                        </m:fPr>
                        <m:num>
                          <m:r>
                            <m:rPr>
                              <m:nor/>
                            </m:rPr>
                            <a:rPr lang="fr-FR" dirty="0">
                              <a:solidFill>
                                <a:srgbClr val="0000CC"/>
                              </a:solidFill>
                            </a:rPr>
                            <m:t>i</m:t>
                          </m:r>
                          <m:r>
                            <m:rPr>
                              <m:nor/>
                            </m:rPr>
                            <a:rPr lang="fr-FR" baseline="-25000" dirty="0">
                              <a:solidFill>
                                <a:srgbClr val="0000CC"/>
                              </a:solidFill>
                            </a:rPr>
                            <m:t>lim</m:t>
                          </m:r>
                          <m:r>
                            <m:rPr>
                              <m:nor/>
                            </m:rPr>
                            <a:rPr lang="fr-FR" baseline="-25000" dirty="0">
                              <a:solidFill>
                                <a:srgbClr val="0000CC"/>
                              </a:solidFill>
                            </a:rPr>
                            <m:t>,</m:t>
                          </m:r>
                          <m:r>
                            <m:rPr>
                              <m:nor/>
                            </m:rPr>
                            <a:rPr lang="fr-FR" baseline="-25000" dirty="0">
                              <a:solidFill>
                                <a:srgbClr val="0000CC"/>
                              </a:solidFill>
                            </a:rPr>
                            <m:t>a</m:t>
                          </m:r>
                          <m:r>
                            <m:rPr>
                              <m:nor/>
                            </m:rPr>
                            <a:rPr lang="fr-FR" baseline="-25000" dirty="0">
                              <a:solidFill>
                                <a:srgbClr val="0000CC"/>
                              </a:solidFill>
                            </a:rPr>
                            <m:t> </m:t>
                          </m:r>
                          <m:r>
                            <a:rPr lang="fr-FR" b="0" i="1" dirty="0" smtClean="0">
                              <a:solidFill>
                                <a:srgbClr val="0000CC"/>
                              </a:solidFill>
                              <a:latin typeface="Cambria Math" panose="02040503050406030204" pitchFamily="18" charset="0"/>
                            </a:rPr>
                            <m:t>+</m:t>
                          </m:r>
                          <m:r>
                            <m:rPr>
                              <m:nor/>
                            </m:rPr>
                            <a:rPr lang="fr-FR" dirty="0">
                              <a:solidFill>
                                <a:srgbClr val="0000CC"/>
                              </a:solidFill>
                            </a:rPr>
                            <m:t>i</m:t>
                          </m:r>
                          <m:r>
                            <m:rPr>
                              <m:nor/>
                            </m:rPr>
                            <a:rPr lang="fr-FR" baseline="-25000" dirty="0">
                              <a:solidFill>
                                <a:srgbClr val="0000CC"/>
                              </a:solidFill>
                            </a:rPr>
                            <m:t>lim</m:t>
                          </m:r>
                          <m:r>
                            <m:rPr>
                              <m:nor/>
                            </m:rPr>
                            <a:rPr lang="fr-FR" baseline="-25000" dirty="0">
                              <a:solidFill>
                                <a:srgbClr val="0000CC"/>
                              </a:solidFill>
                            </a:rPr>
                            <m:t>,</m:t>
                          </m:r>
                          <m:r>
                            <m:rPr>
                              <m:nor/>
                            </m:rPr>
                            <a:rPr lang="fr-FR" b="0" i="0" baseline="-25000" dirty="0" smtClean="0">
                              <a:solidFill>
                                <a:srgbClr val="0000CC"/>
                              </a:solidFill>
                            </a:rPr>
                            <m:t>c</m:t>
                          </m:r>
                          <m:r>
                            <m:rPr>
                              <m:nor/>
                            </m:rPr>
                            <a:rPr lang="fr-FR" baseline="-25000" dirty="0">
                              <a:solidFill>
                                <a:srgbClr val="0000CC"/>
                              </a:solidFill>
                            </a:rPr>
                            <m:t> </m:t>
                          </m:r>
                        </m:num>
                        <m:den>
                          <m:r>
                            <a:rPr lang="fr-FR" b="0" i="1" smtClean="0">
                              <a:solidFill>
                                <a:srgbClr val="0000CC"/>
                              </a:solidFill>
                              <a:latin typeface="Cambria Math" panose="02040503050406030204" pitchFamily="18" charset="0"/>
                            </a:rPr>
                            <m:t>2</m:t>
                          </m:r>
                        </m:den>
                      </m:f>
                    </m:oMath>
                  </m:oMathPara>
                </a14:m>
                <a:endParaRPr lang="fr-FR" dirty="0"/>
              </a:p>
            </p:txBody>
          </p:sp>
        </mc:Choice>
        <mc:Fallback xmlns="">
          <p:sp>
            <p:nvSpPr>
              <p:cNvPr id="28" name="ZoneTexte 27">
                <a:extLst>
                  <a:ext uri="{FF2B5EF4-FFF2-40B4-BE49-F238E27FC236}">
                    <a16:creationId xmlns:a16="http://schemas.microsoft.com/office/drawing/2014/main" id="{5D0E7A5C-CE69-4465-8892-7588944F0DFA}"/>
                  </a:ext>
                </a:extLst>
              </p:cNvPr>
              <p:cNvSpPr txBox="1">
                <a:spLocks noRot="1" noChangeAspect="1" noMove="1" noResize="1" noEditPoints="1" noAdjustHandles="1" noChangeArrowheads="1" noChangeShapeType="1" noTextEdit="1"/>
              </p:cNvSpPr>
              <p:nvPr/>
            </p:nvSpPr>
            <p:spPr>
              <a:xfrm>
                <a:off x="1875262" y="2560709"/>
                <a:ext cx="1557505" cy="604846"/>
              </a:xfrm>
              <a:prstGeom prst="rect">
                <a:avLst/>
              </a:prstGeom>
              <a:blipFill>
                <a:blip r:embed="rId5"/>
                <a:stretch>
                  <a:fillRect/>
                </a:stretch>
              </a:blipFill>
            </p:spPr>
            <p:txBody>
              <a:bodyPr/>
              <a:lstStyle/>
              <a:p>
                <a:r>
                  <a:rPr lang="fr-FR">
                    <a:noFill/>
                  </a:rPr>
                  <a:t> </a:t>
                </a:r>
              </a:p>
            </p:txBody>
          </p:sp>
        </mc:Fallback>
      </mc:AlternateContent>
      <p:cxnSp>
        <p:nvCxnSpPr>
          <p:cNvPr id="30" name="Connecteur droit 29">
            <a:extLst>
              <a:ext uri="{FF2B5EF4-FFF2-40B4-BE49-F238E27FC236}">
                <a16:creationId xmlns:a16="http://schemas.microsoft.com/office/drawing/2014/main" id="{8432AAD9-AD4A-42EB-94FD-EF6859759F9D}"/>
              </a:ext>
            </a:extLst>
          </p:cNvPr>
          <p:cNvCxnSpPr/>
          <p:nvPr/>
        </p:nvCxnSpPr>
        <p:spPr>
          <a:xfrm>
            <a:off x="4427984" y="2860752"/>
            <a:ext cx="0" cy="613121"/>
          </a:xfrm>
          <a:prstGeom prst="line">
            <a:avLst/>
          </a:prstGeom>
          <a:ln w="19050">
            <a:solidFill>
              <a:srgbClr val="0000CC"/>
            </a:solidFill>
            <a:prstDash val="dash"/>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BAC82EF7-676C-4D57-A6D6-0C7DC798005C}"/>
              </a:ext>
            </a:extLst>
          </p:cNvPr>
          <p:cNvSpPr txBox="1"/>
          <p:nvPr/>
        </p:nvSpPr>
        <p:spPr>
          <a:xfrm>
            <a:off x="4283968" y="3412903"/>
            <a:ext cx="974779" cy="369332"/>
          </a:xfrm>
          <a:prstGeom prst="rect">
            <a:avLst/>
          </a:prstGeom>
          <a:noFill/>
        </p:spPr>
        <p:txBody>
          <a:bodyPr wrap="square" rtlCol="0">
            <a:spAutoFit/>
          </a:bodyPr>
          <a:lstStyle/>
          <a:p>
            <a:r>
              <a:rPr lang="fr-FR" dirty="0">
                <a:solidFill>
                  <a:srgbClr val="0000CC"/>
                </a:solidFill>
              </a:rPr>
              <a:t>E</a:t>
            </a:r>
            <a:r>
              <a:rPr lang="fr-FR" baseline="-25000" dirty="0">
                <a:solidFill>
                  <a:srgbClr val="0000CC"/>
                </a:solidFill>
              </a:rPr>
              <a:t>1/2</a:t>
            </a:r>
          </a:p>
        </p:txBody>
      </p:sp>
      <p:sp>
        <p:nvSpPr>
          <p:cNvPr id="33" name="ZoneTexte 32">
            <a:extLst>
              <a:ext uri="{FF2B5EF4-FFF2-40B4-BE49-F238E27FC236}">
                <a16:creationId xmlns:a16="http://schemas.microsoft.com/office/drawing/2014/main" id="{3AFB9C83-B9D6-4191-B4CB-49F843183D03}"/>
              </a:ext>
            </a:extLst>
          </p:cNvPr>
          <p:cNvSpPr txBox="1"/>
          <p:nvPr/>
        </p:nvSpPr>
        <p:spPr>
          <a:xfrm>
            <a:off x="591" y="5085184"/>
            <a:ext cx="9144000" cy="1477328"/>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Il ne faut pas confondre le potentiel à courant nul (E=</a:t>
            </a:r>
            <a:r>
              <a:rPr lang="fr-FR" sz="2400" dirty="0" err="1">
                <a:latin typeface="Times New Roman" panose="02020603050405020304" pitchFamily="18" charset="0"/>
                <a:ea typeface="Cambria Math" panose="02040503050406030204" pitchFamily="18" charset="0"/>
                <a:cs typeface="Times New Roman" panose="02020603050405020304" pitchFamily="18" charset="0"/>
              </a:rPr>
              <a:t>E</a:t>
            </a:r>
            <a:r>
              <a:rPr lang="fr-FR" sz="2400" baseline="-25000" dirty="0" err="1">
                <a:latin typeface="Times New Roman" panose="02020603050405020304" pitchFamily="18" charset="0"/>
                <a:ea typeface="Cambria Math" panose="02040503050406030204" pitchFamily="18" charset="0"/>
                <a:cs typeface="Times New Roman" panose="02020603050405020304" pitchFamily="18" charset="0"/>
              </a:rPr>
              <a:t>eq</a:t>
            </a:r>
            <a:r>
              <a:rPr lang="fr-FR" sz="2400" dirty="0">
                <a:latin typeface="Times New Roman" panose="02020603050405020304" pitchFamily="18" charset="0"/>
                <a:ea typeface="Cambria Math" panose="02040503050406030204" pitchFamily="18" charset="0"/>
                <a:cs typeface="Times New Roman" panose="02020603050405020304" pitchFamily="18" charset="0"/>
              </a:rPr>
              <a:t>) et le potentiel de demi-vague E</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rPr>
              <a:t>1/2</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p>
          <a:p>
            <a:endParaRPr lang="fr-FR"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endParaRPr>
          </a:p>
          <a:p>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 </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Pour un système rapide, E</a:t>
            </a:r>
            <a:r>
              <a:rPr lang="fr-FR" sz="2400" baseline="-250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1/2</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 E°</a:t>
            </a:r>
            <a:r>
              <a:rPr lang="fr-FR" sz="2400" baseline="-250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O/R</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endParaRPr lang="fr-FR" sz="24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77429110"/>
      </p:ext>
    </p:extLst>
  </p:cSld>
  <p:clrMapOvr>
    <a:masterClrMapping/>
  </p:clrMapOvr>
  <mc:AlternateContent xmlns:mc="http://schemas.openxmlformats.org/markup-compatibility/2006" xmlns:p14="http://schemas.microsoft.com/office/powerpoint/2010/main">
    <mc:Choice Requires="p14">
      <p:transition spd="slow" p14:dur="2000" advTm="79373"/>
    </mc:Choice>
    <mc:Fallback xmlns="">
      <p:transition spd="slow" advTm="793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218D601-624D-4213-A52C-83E6B84CC450}"/>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Limitation par le transport de matière, sans agitation</a:t>
            </a:r>
            <a:endParaRPr lang="fr-FR" sz="3200" i="1" baseline="-25000" dirty="0">
              <a:solidFill>
                <a:srgbClr val="0000CC"/>
              </a:solidFill>
            </a:endParaRPr>
          </a:p>
        </p:txBody>
      </p:sp>
      <p:grpSp>
        <p:nvGrpSpPr>
          <p:cNvPr id="4" name="Groupe 3">
            <a:extLst>
              <a:ext uri="{FF2B5EF4-FFF2-40B4-BE49-F238E27FC236}">
                <a16:creationId xmlns:a16="http://schemas.microsoft.com/office/drawing/2014/main" id="{0D8B8FFF-A919-437B-969E-58DB34D6213B}"/>
              </a:ext>
            </a:extLst>
          </p:cNvPr>
          <p:cNvGrpSpPr/>
          <p:nvPr/>
        </p:nvGrpSpPr>
        <p:grpSpPr>
          <a:xfrm>
            <a:off x="1907704" y="692696"/>
            <a:ext cx="5256584" cy="4320480"/>
            <a:chOff x="3785428" y="610466"/>
            <a:chExt cx="5256584" cy="4320480"/>
          </a:xfrm>
        </p:grpSpPr>
        <p:grpSp>
          <p:nvGrpSpPr>
            <p:cNvPr id="5" name="Groupe 4">
              <a:extLst>
                <a:ext uri="{FF2B5EF4-FFF2-40B4-BE49-F238E27FC236}">
                  <a16:creationId xmlns:a16="http://schemas.microsoft.com/office/drawing/2014/main" id="{1FD6B424-CB11-4929-BB72-9119B9A6C7CF}"/>
                </a:ext>
              </a:extLst>
            </p:cNvPr>
            <p:cNvGrpSpPr/>
            <p:nvPr/>
          </p:nvGrpSpPr>
          <p:grpSpPr>
            <a:xfrm>
              <a:off x="3785428" y="692696"/>
              <a:ext cx="5002471" cy="4238250"/>
              <a:chOff x="3785428" y="692696"/>
              <a:chExt cx="5002471" cy="4238250"/>
            </a:xfrm>
          </p:grpSpPr>
          <p:grpSp>
            <p:nvGrpSpPr>
              <p:cNvPr id="8" name="Groupe 7">
                <a:extLst>
                  <a:ext uri="{FF2B5EF4-FFF2-40B4-BE49-F238E27FC236}">
                    <a16:creationId xmlns:a16="http://schemas.microsoft.com/office/drawing/2014/main" id="{9A23B01C-C689-4B50-84D3-5041E008FF66}"/>
                  </a:ext>
                </a:extLst>
              </p:cNvPr>
              <p:cNvGrpSpPr/>
              <p:nvPr/>
            </p:nvGrpSpPr>
            <p:grpSpPr>
              <a:xfrm>
                <a:off x="3785428" y="692696"/>
                <a:ext cx="5002471" cy="4238250"/>
                <a:chOff x="2604828" y="399394"/>
                <a:chExt cx="5002471" cy="4238250"/>
              </a:xfrm>
            </p:grpSpPr>
            <p:cxnSp>
              <p:nvCxnSpPr>
                <p:cNvPr id="11" name="Connecteur droit 10">
                  <a:extLst>
                    <a:ext uri="{FF2B5EF4-FFF2-40B4-BE49-F238E27FC236}">
                      <a16:creationId xmlns:a16="http://schemas.microsoft.com/office/drawing/2014/main" id="{91453E78-6F5D-4CDD-A671-50BD0E61922D}"/>
                    </a:ext>
                  </a:extLst>
                </p:cNvPr>
                <p:cNvCxnSpPr/>
                <p:nvPr/>
              </p:nvCxnSpPr>
              <p:spPr>
                <a:xfrm>
                  <a:off x="2604828" y="2577709"/>
                  <a:ext cx="4847492" cy="77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6686A3B2-3B87-49D8-9F8D-6E827532A8B1}"/>
                    </a:ext>
                  </a:extLst>
                </p:cNvPr>
                <p:cNvCxnSpPr>
                  <a:cxnSpLocks/>
                </p:cNvCxnSpPr>
                <p:nvPr/>
              </p:nvCxnSpPr>
              <p:spPr>
                <a:xfrm>
                  <a:off x="3972980" y="557391"/>
                  <a:ext cx="0" cy="40802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riangle isocèle 12">
                  <a:extLst>
                    <a:ext uri="{FF2B5EF4-FFF2-40B4-BE49-F238E27FC236}">
                      <a16:creationId xmlns:a16="http://schemas.microsoft.com/office/drawing/2014/main" id="{64B5320B-005D-456D-BB67-AD99512A4DB6}"/>
                    </a:ext>
                  </a:extLst>
                </p:cNvPr>
                <p:cNvSpPr/>
                <p:nvPr/>
              </p:nvSpPr>
              <p:spPr>
                <a:xfrm>
                  <a:off x="3858135" y="399394"/>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isocèle 13">
                  <a:extLst>
                    <a:ext uri="{FF2B5EF4-FFF2-40B4-BE49-F238E27FC236}">
                      <a16:creationId xmlns:a16="http://schemas.microsoft.com/office/drawing/2014/main" id="{DDB02293-8C86-4B87-AABC-896038AEC36B}"/>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9" name="Connecteur droit 8">
                <a:extLst>
                  <a:ext uri="{FF2B5EF4-FFF2-40B4-BE49-F238E27FC236}">
                    <a16:creationId xmlns:a16="http://schemas.microsoft.com/office/drawing/2014/main" id="{207771C5-9AF1-4A1D-9C98-02CFEB15277B}"/>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2350987A-1412-4BFE-A66B-2EC0EBD90A1D}"/>
                  </a:ext>
                </a:extLst>
              </p:cNvPr>
              <p:cNvSpPr txBox="1"/>
              <p:nvPr/>
            </p:nvSpPr>
            <p:spPr>
              <a:xfrm>
                <a:off x="5983700" y="2824663"/>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6" name="ZoneTexte 5">
              <a:extLst>
                <a:ext uri="{FF2B5EF4-FFF2-40B4-BE49-F238E27FC236}">
                  <a16:creationId xmlns:a16="http://schemas.microsoft.com/office/drawing/2014/main" id="{9DD8484B-2F22-49D9-AAB6-CC82AD52EE00}"/>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7" name="ZoneTexte 6">
              <a:extLst>
                <a:ext uri="{FF2B5EF4-FFF2-40B4-BE49-F238E27FC236}">
                  <a16:creationId xmlns:a16="http://schemas.microsoft.com/office/drawing/2014/main" id="{135C27D6-98C1-431C-B504-58FAE54EE8CC}"/>
                </a:ext>
              </a:extLst>
            </p:cNvPr>
            <p:cNvSpPr txBox="1"/>
            <p:nvPr/>
          </p:nvSpPr>
          <p:spPr>
            <a:xfrm>
              <a:off x="4775245" y="610466"/>
              <a:ext cx="354661" cy="369332"/>
            </a:xfrm>
            <a:prstGeom prst="rect">
              <a:avLst/>
            </a:prstGeom>
            <a:noFill/>
          </p:spPr>
          <p:txBody>
            <a:bodyPr wrap="square" rtlCol="0">
              <a:spAutoFit/>
            </a:bodyPr>
            <a:lstStyle/>
            <a:p>
              <a:r>
                <a:rPr lang="fr-FR" dirty="0"/>
                <a:t>i</a:t>
              </a:r>
            </a:p>
          </p:txBody>
        </p:sp>
      </p:grpSp>
      <p:sp>
        <p:nvSpPr>
          <p:cNvPr id="15" name="ZoneTexte 14">
            <a:extLst>
              <a:ext uri="{FF2B5EF4-FFF2-40B4-BE49-F238E27FC236}">
                <a16:creationId xmlns:a16="http://schemas.microsoft.com/office/drawing/2014/main" id="{6B8750E9-22BA-4FBA-B880-64EC05F25B62}"/>
              </a:ext>
            </a:extLst>
          </p:cNvPr>
          <p:cNvSpPr txBox="1"/>
          <p:nvPr/>
        </p:nvSpPr>
        <p:spPr>
          <a:xfrm>
            <a:off x="5309254" y="3768853"/>
            <a:ext cx="2604050" cy="830997"/>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 </a:t>
            </a:r>
            <a:r>
              <a:rPr lang="fr-FR" sz="2400" u="sng" dirty="0">
                <a:latin typeface="Times New Roman" panose="02020603050405020304" pitchFamily="18" charset="0"/>
                <a:cs typeface="Times New Roman" panose="02020603050405020304" pitchFamily="18" charset="0"/>
              </a:rPr>
              <a:t>Système rapide,</a:t>
            </a:r>
          </a:p>
          <a:p>
            <a:r>
              <a:rPr lang="fr-FR" sz="2400" u="sng" dirty="0">
                <a:latin typeface="Times New Roman" panose="02020603050405020304" pitchFamily="18" charset="0"/>
                <a:cs typeface="Times New Roman" panose="02020603050405020304" pitchFamily="18" charset="0"/>
              </a:rPr>
              <a:t> diffusion pure</a:t>
            </a:r>
          </a:p>
        </p:txBody>
      </p:sp>
      <p:grpSp>
        <p:nvGrpSpPr>
          <p:cNvPr id="61" name="Groupe 60">
            <a:extLst>
              <a:ext uri="{FF2B5EF4-FFF2-40B4-BE49-F238E27FC236}">
                <a16:creationId xmlns:a16="http://schemas.microsoft.com/office/drawing/2014/main" id="{CAA12B77-B31A-4C23-9222-144A80380F61}"/>
              </a:ext>
            </a:extLst>
          </p:cNvPr>
          <p:cNvGrpSpPr/>
          <p:nvPr/>
        </p:nvGrpSpPr>
        <p:grpSpPr>
          <a:xfrm>
            <a:off x="1763688" y="302400"/>
            <a:ext cx="6091193" cy="2634544"/>
            <a:chOff x="1763688" y="302400"/>
            <a:chExt cx="6091193" cy="2634544"/>
          </a:xfrm>
        </p:grpSpPr>
        <p:sp>
          <p:nvSpPr>
            <p:cNvPr id="17" name="ZoneTexte 16">
              <a:extLst>
                <a:ext uri="{FF2B5EF4-FFF2-40B4-BE49-F238E27FC236}">
                  <a16:creationId xmlns:a16="http://schemas.microsoft.com/office/drawing/2014/main" id="{9B25CA56-6FFD-4F4A-8158-42374C271BE5}"/>
                </a:ext>
              </a:extLst>
            </p:cNvPr>
            <p:cNvSpPr txBox="1"/>
            <p:nvPr/>
          </p:nvSpPr>
          <p:spPr>
            <a:xfrm>
              <a:off x="3858740" y="1452006"/>
              <a:ext cx="2084744" cy="369332"/>
            </a:xfrm>
            <a:prstGeom prst="rect">
              <a:avLst/>
            </a:prstGeom>
            <a:noFill/>
          </p:spPr>
          <p:txBody>
            <a:bodyPr wrap="square" rtlCol="0">
              <a:spAutoFit/>
            </a:bodyPr>
            <a:lstStyle/>
            <a:p>
              <a:r>
                <a:rPr lang="fr-FR" dirty="0">
                  <a:solidFill>
                    <a:srgbClr val="FF0000"/>
                  </a:solidFill>
                </a:rPr>
                <a:t>R                            </a:t>
              </a:r>
              <a:r>
                <a:rPr lang="fr-FR" dirty="0">
                  <a:solidFill>
                    <a:srgbClr val="FF0000"/>
                  </a:solidFill>
                  <a:sym typeface="Wingdings" panose="05000000000000000000" pitchFamily="2" charset="2"/>
                </a:rPr>
                <a:t>O</a:t>
              </a:r>
              <a:endParaRPr lang="fr-FR" dirty="0">
                <a:solidFill>
                  <a:srgbClr val="FF0000"/>
                </a:solidFill>
              </a:endParaRPr>
            </a:p>
          </p:txBody>
        </p:sp>
        <p:grpSp>
          <p:nvGrpSpPr>
            <p:cNvPr id="59" name="Groupe 58">
              <a:extLst>
                <a:ext uri="{FF2B5EF4-FFF2-40B4-BE49-F238E27FC236}">
                  <a16:creationId xmlns:a16="http://schemas.microsoft.com/office/drawing/2014/main" id="{87C851B2-F364-47C8-9069-70CE30864C5E}"/>
                </a:ext>
              </a:extLst>
            </p:cNvPr>
            <p:cNvGrpSpPr/>
            <p:nvPr/>
          </p:nvGrpSpPr>
          <p:grpSpPr>
            <a:xfrm>
              <a:off x="1763688" y="302400"/>
              <a:ext cx="6091193" cy="2634544"/>
              <a:chOff x="1763688" y="302400"/>
              <a:chExt cx="6091193" cy="2634544"/>
            </a:xfrm>
          </p:grpSpPr>
          <p:cxnSp>
            <p:nvCxnSpPr>
              <p:cNvPr id="33" name="Connecteur droit 32">
                <a:extLst>
                  <a:ext uri="{FF2B5EF4-FFF2-40B4-BE49-F238E27FC236}">
                    <a16:creationId xmlns:a16="http://schemas.microsoft.com/office/drawing/2014/main" id="{9153562D-5088-4E4B-AF76-0AB480544C34}"/>
                  </a:ext>
                </a:extLst>
              </p:cNvPr>
              <p:cNvCxnSpPr>
                <a:cxnSpLocks/>
              </p:cNvCxnSpPr>
              <p:nvPr/>
            </p:nvCxnSpPr>
            <p:spPr>
              <a:xfrm>
                <a:off x="5094000" y="1378800"/>
                <a:ext cx="332344" cy="39453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Arc 20">
                <a:extLst>
                  <a:ext uri="{FF2B5EF4-FFF2-40B4-BE49-F238E27FC236}">
                    <a16:creationId xmlns:a16="http://schemas.microsoft.com/office/drawing/2014/main" id="{C0A4F4A0-2FDD-463B-8242-1191BC6A2EAE}"/>
                  </a:ext>
                </a:extLst>
              </p:cNvPr>
              <p:cNvSpPr/>
              <p:nvPr/>
            </p:nvSpPr>
            <p:spPr>
              <a:xfrm rot="10800000" flipV="1">
                <a:off x="4210296" y="1130400"/>
                <a:ext cx="953785" cy="1785205"/>
              </a:xfrm>
              <a:prstGeom prst="arc">
                <a:avLst>
                  <a:gd name="adj1" fmla="val 16200000"/>
                  <a:gd name="adj2" fmla="val 19432297"/>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2" name="Arc 21">
                <a:extLst>
                  <a:ext uri="{FF2B5EF4-FFF2-40B4-BE49-F238E27FC236}">
                    <a16:creationId xmlns:a16="http://schemas.microsoft.com/office/drawing/2014/main" id="{009CA8AB-981C-4208-B3BC-1366A32EEB34}"/>
                  </a:ext>
                </a:extLst>
              </p:cNvPr>
              <p:cNvSpPr/>
              <p:nvPr/>
            </p:nvSpPr>
            <p:spPr>
              <a:xfrm flipV="1">
                <a:off x="1763688" y="1123200"/>
                <a:ext cx="2350800" cy="1807200"/>
              </a:xfrm>
              <a:prstGeom prst="arc">
                <a:avLst>
                  <a:gd name="adj1" fmla="val 16200000"/>
                  <a:gd name="adj2" fmla="val 2069495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24" name="Connecteur droit 23">
                <a:extLst>
                  <a:ext uri="{FF2B5EF4-FFF2-40B4-BE49-F238E27FC236}">
                    <a16:creationId xmlns:a16="http://schemas.microsoft.com/office/drawing/2014/main" id="{00A7400E-7F3E-4BEA-B356-3B21E589A306}"/>
                  </a:ext>
                </a:extLst>
              </p:cNvPr>
              <p:cNvCxnSpPr/>
              <p:nvPr/>
            </p:nvCxnSpPr>
            <p:spPr>
              <a:xfrm flipV="1">
                <a:off x="2267744" y="2926144"/>
                <a:ext cx="740331" cy="10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Arc 27">
                <a:extLst>
                  <a:ext uri="{FF2B5EF4-FFF2-40B4-BE49-F238E27FC236}">
                    <a16:creationId xmlns:a16="http://schemas.microsoft.com/office/drawing/2014/main" id="{F0E0730A-72AE-4C23-87DE-3AA2234FA3AA}"/>
                  </a:ext>
                </a:extLst>
              </p:cNvPr>
              <p:cNvSpPr/>
              <p:nvPr/>
            </p:nvSpPr>
            <p:spPr>
              <a:xfrm flipH="1" flipV="1">
                <a:off x="5227200" y="302400"/>
                <a:ext cx="2627681" cy="1920672"/>
              </a:xfrm>
              <a:prstGeom prst="arc">
                <a:avLst>
                  <a:gd name="adj1" fmla="val 15981075"/>
                  <a:gd name="adj2" fmla="val 20135773"/>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9" name="Arc 28">
                <a:extLst>
                  <a:ext uri="{FF2B5EF4-FFF2-40B4-BE49-F238E27FC236}">
                    <a16:creationId xmlns:a16="http://schemas.microsoft.com/office/drawing/2014/main" id="{5EE5D24B-61BA-4BD9-9864-7F7D47B9E25A}"/>
                  </a:ext>
                </a:extLst>
              </p:cNvPr>
              <p:cNvSpPr/>
              <p:nvPr/>
            </p:nvSpPr>
            <p:spPr>
              <a:xfrm rot="10800000" flipH="1" flipV="1">
                <a:off x="4006352" y="1130400"/>
                <a:ext cx="1283269" cy="1785205"/>
              </a:xfrm>
              <a:prstGeom prst="arc">
                <a:avLst>
                  <a:gd name="adj1" fmla="val 16200000"/>
                  <a:gd name="adj2" fmla="val 18304081"/>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1" name="Connecteur droit 30">
                <a:extLst>
                  <a:ext uri="{FF2B5EF4-FFF2-40B4-BE49-F238E27FC236}">
                    <a16:creationId xmlns:a16="http://schemas.microsoft.com/office/drawing/2014/main" id="{025F7E20-2EA4-4BBB-B712-4B3E2606D423}"/>
                  </a:ext>
                </a:extLst>
              </p:cNvPr>
              <p:cNvCxnSpPr>
                <a:cxnSpLocks noChangeAspect="1"/>
              </p:cNvCxnSpPr>
              <p:nvPr/>
            </p:nvCxnSpPr>
            <p:spPr>
              <a:xfrm flipV="1">
                <a:off x="4042800" y="1684800"/>
                <a:ext cx="201893" cy="65059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53" name="Connecteur droit avec flèche 52">
              <a:extLst>
                <a:ext uri="{FF2B5EF4-FFF2-40B4-BE49-F238E27FC236}">
                  <a16:creationId xmlns:a16="http://schemas.microsoft.com/office/drawing/2014/main" id="{A15B13CF-817F-46E2-8B1C-A92D64296976}"/>
                </a:ext>
              </a:extLst>
            </p:cNvPr>
            <p:cNvCxnSpPr/>
            <p:nvPr/>
          </p:nvCxnSpPr>
          <p:spPr>
            <a:xfrm flipV="1">
              <a:off x="4146850" y="1636672"/>
              <a:ext cx="1328193" cy="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0" name="Groupe 69">
            <a:extLst>
              <a:ext uri="{FF2B5EF4-FFF2-40B4-BE49-F238E27FC236}">
                <a16:creationId xmlns:a16="http://schemas.microsoft.com/office/drawing/2014/main" id="{021D5B34-B4F4-4015-9AA7-096A834D37FC}"/>
              </a:ext>
            </a:extLst>
          </p:cNvPr>
          <p:cNvGrpSpPr/>
          <p:nvPr/>
        </p:nvGrpSpPr>
        <p:grpSpPr>
          <a:xfrm>
            <a:off x="2843808" y="902057"/>
            <a:ext cx="2518685" cy="2062697"/>
            <a:chOff x="2843808" y="902057"/>
            <a:chExt cx="2518685" cy="2062697"/>
          </a:xfrm>
        </p:grpSpPr>
        <p:cxnSp>
          <p:nvCxnSpPr>
            <p:cNvPr id="47" name="Connecteur droit 46">
              <a:extLst>
                <a:ext uri="{FF2B5EF4-FFF2-40B4-BE49-F238E27FC236}">
                  <a16:creationId xmlns:a16="http://schemas.microsoft.com/office/drawing/2014/main" id="{484C8858-368A-4031-8226-AF80A5850872}"/>
                </a:ext>
              </a:extLst>
            </p:cNvPr>
            <p:cNvCxnSpPr>
              <a:stCxn id="29" idx="0"/>
            </p:cNvCxnSpPr>
            <p:nvPr/>
          </p:nvCxnSpPr>
          <p:spPr>
            <a:xfrm flipH="1">
              <a:off x="3275856" y="1130400"/>
              <a:ext cx="1372130" cy="10144"/>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2" name="ZoneTexte 61">
              <a:extLst>
                <a:ext uri="{FF2B5EF4-FFF2-40B4-BE49-F238E27FC236}">
                  <a16:creationId xmlns:a16="http://schemas.microsoft.com/office/drawing/2014/main" id="{1B202D32-2F8F-4245-BACC-DD892F871FDA}"/>
                </a:ext>
              </a:extLst>
            </p:cNvPr>
            <p:cNvSpPr txBox="1"/>
            <p:nvPr/>
          </p:nvSpPr>
          <p:spPr>
            <a:xfrm>
              <a:off x="2843808" y="902057"/>
              <a:ext cx="815837" cy="369332"/>
            </a:xfrm>
            <a:prstGeom prst="rect">
              <a:avLst/>
            </a:prstGeom>
            <a:noFill/>
          </p:spPr>
          <p:txBody>
            <a:bodyPr wrap="square" rtlCol="0">
              <a:spAutoFit/>
            </a:bodyPr>
            <a:lstStyle/>
            <a:p>
              <a:r>
                <a:rPr lang="fr-FR" dirty="0" err="1">
                  <a:solidFill>
                    <a:srgbClr val="FF0000"/>
                  </a:solidFill>
                </a:rPr>
                <a:t>i</a:t>
              </a:r>
              <a:r>
                <a:rPr lang="fr-FR" baseline="-25000" dirty="0" err="1">
                  <a:solidFill>
                    <a:srgbClr val="FF0000"/>
                  </a:solidFill>
                </a:rPr>
                <a:t>p,a</a:t>
              </a:r>
              <a:endParaRPr lang="fr-FR" baseline="-25000" dirty="0">
                <a:solidFill>
                  <a:srgbClr val="FF0000"/>
                </a:solidFill>
              </a:endParaRPr>
            </a:p>
          </p:txBody>
        </p:sp>
        <p:cxnSp>
          <p:nvCxnSpPr>
            <p:cNvPr id="64" name="Connecteur droit 63">
              <a:extLst>
                <a:ext uri="{FF2B5EF4-FFF2-40B4-BE49-F238E27FC236}">
                  <a16:creationId xmlns:a16="http://schemas.microsoft.com/office/drawing/2014/main" id="{546E2724-2A2E-48AD-82F4-1E6BD0C2D28D}"/>
                </a:ext>
              </a:extLst>
            </p:cNvPr>
            <p:cNvCxnSpPr>
              <a:stCxn id="29" idx="0"/>
            </p:cNvCxnSpPr>
            <p:nvPr/>
          </p:nvCxnSpPr>
          <p:spPr>
            <a:xfrm>
              <a:off x="4647986" y="1130400"/>
              <a:ext cx="0" cy="1834354"/>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5" name="ZoneTexte 64">
              <a:extLst>
                <a:ext uri="{FF2B5EF4-FFF2-40B4-BE49-F238E27FC236}">
                  <a16:creationId xmlns:a16="http://schemas.microsoft.com/office/drawing/2014/main" id="{5A295497-8790-4DA5-A4A4-1ADE20C4768C}"/>
                </a:ext>
              </a:extLst>
            </p:cNvPr>
            <p:cNvSpPr txBox="1"/>
            <p:nvPr/>
          </p:nvSpPr>
          <p:spPr>
            <a:xfrm>
              <a:off x="4642424" y="2577600"/>
              <a:ext cx="720069" cy="383235"/>
            </a:xfrm>
            <a:prstGeom prst="rect">
              <a:avLst/>
            </a:prstGeom>
            <a:noFill/>
          </p:spPr>
          <p:txBody>
            <a:bodyPr wrap="square" rtlCol="0">
              <a:spAutoFit/>
            </a:bodyPr>
            <a:lstStyle/>
            <a:p>
              <a:r>
                <a:rPr lang="fr-FR" dirty="0" err="1">
                  <a:solidFill>
                    <a:srgbClr val="FF0000"/>
                  </a:solidFill>
                </a:rPr>
                <a:t>E</a:t>
              </a:r>
              <a:r>
                <a:rPr lang="fr-FR" baseline="-25000" dirty="0" err="1">
                  <a:solidFill>
                    <a:srgbClr val="FF0000"/>
                  </a:solidFill>
                </a:rPr>
                <a:t>p,a</a:t>
              </a:r>
              <a:endParaRPr lang="fr-FR" baseline="-25000" dirty="0">
                <a:solidFill>
                  <a:srgbClr val="FF0000"/>
                </a:solidFill>
              </a:endParaRPr>
            </a:p>
          </p:txBody>
        </p:sp>
      </p:grpSp>
      <p:grpSp>
        <p:nvGrpSpPr>
          <p:cNvPr id="78" name="Groupe 77">
            <a:extLst>
              <a:ext uri="{FF2B5EF4-FFF2-40B4-BE49-F238E27FC236}">
                <a16:creationId xmlns:a16="http://schemas.microsoft.com/office/drawing/2014/main" id="{E9FF53C5-D239-42B7-B78F-332B97273F3C}"/>
              </a:ext>
            </a:extLst>
          </p:cNvPr>
          <p:cNvGrpSpPr/>
          <p:nvPr/>
        </p:nvGrpSpPr>
        <p:grpSpPr>
          <a:xfrm>
            <a:off x="889200" y="2948400"/>
            <a:ext cx="6092958" cy="2645378"/>
            <a:chOff x="889200" y="2948400"/>
            <a:chExt cx="6092958" cy="2645378"/>
          </a:xfrm>
        </p:grpSpPr>
        <p:grpSp>
          <p:nvGrpSpPr>
            <p:cNvPr id="77" name="Groupe 76">
              <a:extLst>
                <a:ext uri="{FF2B5EF4-FFF2-40B4-BE49-F238E27FC236}">
                  <a16:creationId xmlns:a16="http://schemas.microsoft.com/office/drawing/2014/main" id="{CFF5BEBE-4D4B-41F0-B146-6F1DDEE3A78D}"/>
                </a:ext>
              </a:extLst>
            </p:cNvPr>
            <p:cNvGrpSpPr/>
            <p:nvPr/>
          </p:nvGrpSpPr>
          <p:grpSpPr>
            <a:xfrm>
              <a:off x="889200" y="2948400"/>
              <a:ext cx="6092958" cy="2645378"/>
              <a:chOff x="889200" y="2948400"/>
              <a:chExt cx="6092958" cy="2645378"/>
            </a:xfrm>
          </p:grpSpPr>
          <p:grpSp>
            <p:nvGrpSpPr>
              <p:cNvPr id="76" name="Groupe 75">
                <a:extLst>
                  <a:ext uri="{FF2B5EF4-FFF2-40B4-BE49-F238E27FC236}">
                    <a16:creationId xmlns:a16="http://schemas.microsoft.com/office/drawing/2014/main" id="{56CA965F-4AFB-43B3-80C6-A94A99ACAD09}"/>
                  </a:ext>
                </a:extLst>
              </p:cNvPr>
              <p:cNvGrpSpPr/>
              <p:nvPr/>
            </p:nvGrpSpPr>
            <p:grpSpPr>
              <a:xfrm>
                <a:off x="889200" y="2950634"/>
                <a:ext cx="6092958" cy="2643144"/>
                <a:chOff x="889200" y="2950634"/>
                <a:chExt cx="6092958" cy="2643144"/>
              </a:xfrm>
            </p:grpSpPr>
            <p:cxnSp>
              <p:nvCxnSpPr>
                <p:cNvPr id="34" name="Connecteur droit 33">
                  <a:extLst>
                    <a:ext uri="{FF2B5EF4-FFF2-40B4-BE49-F238E27FC236}">
                      <a16:creationId xmlns:a16="http://schemas.microsoft.com/office/drawing/2014/main" id="{25ECF53D-4411-4C92-8CA0-E678F71F3340}"/>
                    </a:ext>
                  </a:extLst>
                </p:cNvPr>
                <p:cNvCxnSpPr/>
                <p:nvPr/>
              </p:nvCxnSpPr>
              <p:spPr>
                <a:xfrm flipV="1">
                  <a:off x="5804571" y="2959354"/>
                  <a:ext cx="740331" cy="108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5" name="Arc 34">
                  <a:extLst>
                    <a:ext uri="{FF2B5EF4-FFF2-40B4-BE49-F238E27FC236}">
                      <a16:creationId xmlns:a16="http://schemas.microsoft.com/office/drawing/2014/main" id="{A79711FC-B238-491C-A85E-4D3DE9CC8939}"/>
                    </a:ext>
                  </a:extLst>
                </p:cNvPr>
                <p:cNvSpPr/>
                <p:nvPr/>
              </p:nvSpPr>
              <p:spPr>
                <a:xfrm flipH="1">
                  <a:off x="4626983" y="2972887"/>
                  <a:ext cx="2355175" cy="1785205"/>
                </a:xfrm>
                <a:prstGeom prst="arc">
                  <a:avLst>
                    <a:gd name="adj1" fmla="val 16200000"/>
                    <a:gd name="adj2" fmla="val 2069495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6" name="Connecteur droit 35">
                  <a:extLst>
                    <a:ext uri="{FF2B5EF4-FFF2-40B4-BE49-F238E27FC236}">
                      <a16:creationId xmlns:a16="http://schemas.microsoft.com/office/drawing/2014/main" id="{97ADE3EC-049D-4376-AD84-5805B741F45E}"/>
                    </a:ext>
                  </a:extLst>
                </p:cNvPr>
                <p:cNvCxnSpPr/>
                <p:nvPr/>
              </p:nvCxnSpPr>
              <p:spPr>
                <a:xfrm flipV="1">
                  <a:off x="4507200" y="3556544"/>
                  <a:ext cx="192080" cy="6372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7" name="Arc 36">
                  <a:extLst>
                    <a:ext uri="{FF2B5EF4-FFF2-40B4-BE49-F238E27FC236}">
                      <a16:creationId xmlns:a16="http://schemas.microsoft.com/office/drawing/2014/main" id="{35287D76-2866-4B59-BF82-D4BA696401B6}"/>
                    </a:ext>
                  </a:extLst>
                </p:cNvPr>
                <p:cNvSpPr/>
                <p:nvPr/>
              </p:nvSpPr>
              <p:spPr>
                <a:xfrm rot="10800000" flipH="1">
                  <a:off x="3592019" y="2950634"/>
                  <a:ext cx="954529" cy="1785600"/>
                </a:xfrm>
                <a:prstGeom prst="arc">
                  <a:avLst>
                    <a:gd name="adj1" fmla="val 16200000"/>
                    <a:gd name="adj2" fmla="val 19432297"/>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9" name="Connecteur droit 38">
                  <a:extLst>
                    <a:ext uri="{FF2B5EF4-FFF2-40B4-BE49-F238E27FC236}">
                      <a16:creationId xmlns:a16="http://schemas.microsoft.com/office/drawing/2014/main" id="{A41BBD9F-856B-4A94-9C89-11D3BB9E9448}"/>
                    </a:ext>
                  </a:extLst>
                </p:cNvPr>
                <p:cNvCxnSpPr/>
                <p:nvPr/>
              </p:nvCxnSpPr>
              <p:spPr>
                <a:xfrm>
                  <a:off x="3315600" y="4114286"/>
                  <a:ext cx="332344" cy="39453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Arc 39">
                  <a:extLst>
                    <a:ext uri="{FF2B5EF4-FFF2-40B4-BE49-F238E27FC236}">
                      <a16:creationId xmlns:a16="http://schemas.microsoft.com/office/drawing/2014/main" id="{FFF389C1-8AF5-4DE0-B40D-DA95B888B39D}"/>
                    </a:ext>
                  </a:extLst>
                </p:cNvPr>
                <p:cNvSpPr/>
                <p:nvPr/>
              </p:nvSpPr>
              <p:spPr>
                <a:xfrm>
                  <a:off x="889200" y="3671378"/>
                  <a:ext cx="2628000" cy="1922400"/>
                </a:xfrm>
                <a:prstGeom prst="arc">
                  <a:avLst>
                    <a:gd name="adj1" fmla="val 15981075"/>
                    <a:gd name="adj2" fmla="val 20135773"/>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38" name="Arc 37">
                <a:extLst>
                  <a:ext uri="{FF2B5EF4-FFF2-40B4-BE49-F238E27FC236}">
                    <a16:creationId xmlns:a16="http://schemas.microsoft.com/office/drawing/2014/main" id="{E03FAA63-1C70-4D43-883F-976971431ACA}"/>
                  </a:ext>
                </a:extLst>
              </p:cNvPr>
              <p:cNvSpPr/>
              <p:nvPr/>
            </p:nvSpPr>
            <p:spPr>
              <a:xfrm rot="10800000">
                <a:off x="3430010" y="2948400"/>
                <a:ext cx="1285200" cy="1785600"/>
              </a:xfrm>
              <a:prstGeom prst="arc">
                <a:avLst>
                  <a:gd name="adj1" fmla="val 16200000"/>
                  <a:gd name="adj2" fmla="val 18304081"/>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grpSp>
        <p:sp>
          <p:nvSpPr>
            <p:cNvPr id="72" name="ZoneTexte 71">
              <a:extLst>
                <a:ext uri="{FF2B5EF4-FFF2-40B4-BE49-F238E27FC236}">
                  <a16:creationId xmlns:a16="http://schemas.microsoft.com/office/drawing/2014/main" id="{1DFC1C3E-02AA-4C8E-ABC7-3E5FE3C12EDC}"/>
                </a:ext>
              </a:extLst>
            </p:cNvPr>
            <p:cNvSpPr txBox="1"/>
            <p:nvPr/>
          </p:nvSpPr>
          <p:spPr>
            <a:xfrm>
              <a:off x="2963980" y="4077072"/>
              <a:ext cx="2084744" cy="369332"/>
            </a:xfrm>
            <a:prstGeom prst="rect">
              <a:avLst/>
            </a:prstGeom>
            <a:noFill/>
          </p:spPr>
          <p:txBody>
            <a:bodyPr wrap="square" rtlCol="0">
              <a:spAutoFit/>
            </a:bodyPr>
            <a:lstStyle/>
            <a:p>
              <a:r>
                <a:rPr lang="fr-FR" dirty="0">
                  <a:solidFill>
                    <a:srgbClr val="00B050"/>
                  </a:solidFill>
                </a:rPr>
                <a:t>R                            </a:t>
              </a:r>
              <a:r>
                <a:rPr lang="fr-FR" dirty="0">
                  <a:solidFill>
                    <a:srgbClr val="00B050"/>
                  </a:solidFill>
                  <a:sym typeface="Wingdings" panose="05000000000000000000" pitchFamily="2" charset="2"/>
                </a:rPr>
                <a:t>O</a:t>
              </a:r>
              <a:endParaRPr lang="fr-FR" dirty="0">
                <a:solidFill>
                  <a:srgbClr val="00B050"/>
                </a:solidFill>
              </a:endParaRPr>
            </a:p>
          </p:txBody>
        </p:sp>
        <p:cxnSp>
          <p:nvCxnSpPr>
            <p:cNvPr id="74" name="Connecteur droit avec flèche 73">
              <a:extLst>
                <a:ext uri="{FF2B5EF4-FFF2-40B4-BE49-F238E27FC236}">
                  <a16:creationId xmlns:a16="http://schemas.microsoft.com/office/drawing/2014/main" id="{AFAF144E-8904-480C-94BE-C272FAC041EF}"/>
                </a:ext>
              </a:extLst>
            </p:cNvPr>
            <p:cNvCxnSpPr/>
            <p:nvPr/>
          </p:nvCxnSpPr>
          <p:spPr>
            <a:xfrm flipH="1">
              <a:off x="3275856" y="4248633"/>
              <a:ext cx="1328400" cy="0"/>
            </a:xfrm>
            <a:prstGeom prst="straightConnector1">
              <a:avLst/>
            </a:prstGeom>
            <a:ln w="2222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1" name="Groupe 80">
            <a:extLst>
              <a:ext uri="{FF2B5EF4-FFF2-40B4-BE49-F238E27FC236}">
                <a16:creationId xmlns:a16="http://schemas.microsoft.com/office/drawing/2014/main" id="{0BF7355E-CE1B-4AFD-B7D3-549FEC39E017}"/>
              </a:ext>
            </a:extLst>
          </p:cNvPr>
          <p:cNvGrpSpPr/>
          <p:nvPr/>
        </p:nvGrpSpPr>
        <p:grpSpPr>
          <a:xfrm>
            <a:off x="2880000" y="2577716"/>
            <a:ext cx="1653743" cy="2224915"/>
            <a:chOff x="2880000" y="2577716"/>
            <a:chExt cx="1653743" cy="2224915"/>
          </a:xfrm>
        </p:grpSpPr>
        <p:cxnSp>
          <p:nvCxnSpPr>
            <p:cNvPr id="69" name="Connecteur droit 68">
              <a:extLst>
                <a:ext uri="{FF2B5EF4-FFF2-40B4-BE49-F238E27FC236}">
                  <a16:creationId xmlns:a16="http://schemas.microsoft.com/office/drawing/2014/main" id="{19508CE3-1923-4FE4-9BB4-24FDC052FAC3}"/>
                </a:ext>
              </a:extLst>
            </p:cNvPr>
            <p:cNvCxnSpPr>
              <a:stCxn id="38" idx="0"/>
            </p:cNvCxnSpPr>
            <p:nvPr/>
          </p:nvCxnSpPr>
          <p:spPr>
            <a:xfrm flipV="1">
              <a:off x="4072610" y="2964754"/>
              <a:ext cx="0" cy="1769246"/>
            </a:xfrm>
            <a:prstGeom prst="line">
              <a:avLst/>
            </a:prstGeom>
            <a:ln w="127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AE843C1A-94B6-4543-A46A-8C9CE240F00B}"/>
                </a:ext>
              </a:extLst>
            </p:cNvPr>
            <p:cNvCxnSpPr>
              <a:stCxn id="38" idx="0"/>
            </p:cNvCxnSpPr>
            <p:nvPr/>
          </p:nvCxnSpPr>
          <p:spPr>
            <a:xfrm flipH="1">
              <a:off x="3275856" y="4734000"/>
              <a:ext cx="796754" cy="0"/>
            </a:xfrm>
            <a:prstGeom prst="line">
              <a:avLst/>
            </a:prstGeom>
            <a:ln w="1270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79" name="ZoneTexte 78">
              <a:extLst>
                <a:ext uri="{FF2B5EF4-FFF2-40B4-BE49-F238E27FC236}">
                  <a16:creationId xmlns:a16="http://schemas.microsoft.com/office/drawing/2014/main" id="{E1AFFEE3-6158-42CA-A7FA-8DB2593E9205}"/>
                </a:ext>
              </a:extLst>
            </p:cNvPr>
            <p:cNvSpPr txBox="1"/>
            <p:nvPr/>
          </p:nvSpPr>
          <p:spPr>
            <a:xfrm>
              <a:off x="3813674" y="2577716"/>
              <a:ext cx="720069" cy="383235"/>
            </a:xfrm>
            <a:prstGeom prst="rect">
              <a:avLst/>
            </a:prstGeom>
            <a:noFill/>
            <a:ln>
              <a:noFill/>
            </a:ln>
          </p:spPr>
          <p:txBody>
            <a:bodyPr wrap="square" rtlCol="0">
              <a:spAutoFit/>
            </a:bodyPr>
            <a:lstStyle/>
            <a:p>
              <a:r>
                <a:rPr lang="fr-FR" dirty="0" err="1">
                  <a:solidFill>
                    <a:srgbClr val="00B050"/>
                  </a:solidFill>
                </a:rPr>
                <a:t>E</a:t>
              </a:r>
              <a:r>
                <a:rPr lang="fr-FR" baseline="-25000" dirty="0" err="1">
                  <a:solidFill>
                    <a:srgbClr val="00B050"/>
                  </a:solidFill>
                </a:rPr>
                <a:t>p,c</a:t>
              </a:r>
              <a:endParaRPr lang="fr-FR" baseline="-25000" dirty="0">
                <a:solidFill>
                  <a:srgbClr val="00B050"/>
                </a:solidFill>
              </a:endParaRPr>
            </a:p>
          </p:txBody>
        </p:sp>
        <p:sp>
          <p:nvSpPr>
            <p:cNvPr id="80" name="ZoneTexte 79">
              <a:extLst>
                <a:ext uri="{FF2B5EF4-FFF2-40B4-BE49-F238E27FC236}">
                  <a16:creationId xmlns:a16="http://schemas.microsoft.com/office/drawing/2014/main" id="{3525FAB7-4202-4CA2-9771-7EE719483AFF}"/>
                </a:ext>
              </a:extLst>
            </p:cNvPr>
            <p:cNvSpPr txBox="1"/>
            <p:nvPr/>
          </p:nvSpPr>
          <p:spPr>
            <a:xfrm>
              <a:off x="2880000" y="4433299"/>
              <a:ext cx="815837" cy="369332"/>
            </a:xfrm>
            <a:prstGeom prst="rect">
              <a:avLst/>
            </a:prstGeom>
            <a:noFill/>
          </p:spPr>
          <p:txBody>
            <a:bodyPr wrap="square" rtlCol="0">
              <a:spAutoFit/>
            </a:bodyPr>
            <a:lstStyle/>
            <a:p>
              <a:r>
                <a:rPr lang="fr-FR" dirty="0" err="1">
                  <a:solidFill>
                    <a:srgbClr val="00B050"/>
                  </a:solidFill>
                </a:rPr>
                <a:t>i</a:t>
              </a:r>
              <a:r>
                <a:rPr lang="fr-FR" baseline="-25000" dirty="0" err="1">
                  <a:solidFill>
                    <a:srgbClr val="00B050"/>
                  </a:solidFill>
                </a:rPr>
                <a:t>p,c</a:t>
              </a:r>
              <a:endParaRPr lang="fr-FR" baseline="-25000" dirty="0">
                <a:solidFill>
                  <a:srgbClr val="00B050"/>
                </a:solidFill>
              </a:endParaRPr>
            </a:p>
          </p:txBody>
        </p:sp>
      </p:grpSp>
      <p:sp>
        <p:nvSpPr>
          <p:cNvPr id="48" name="ZoneTexte 47">
            <a:extLst>
              <a:ext uri="{FF2B5EF4-FFF2-40B4-BE49-F238E27FC236}">
                <a16:creationId xmlns:a16="http://schemas.microsoft.com/office/drawing/2014/main" id="{2604A5F9-D418-41C0-8728-45E5D8EE95C5}"/>
              </a:ext>
            </a:extLst>
          </p:cNvPr>
          <p:cNvSpPr txBox="1"/>
          <p:nvPr/>
        </p:nvSpPr>
        <p:spPr>
          <a:xfrm>
            <a:off x="15911" y="5013176"/>
            <a:ext cx="9144000" cy="1569660"/>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Quand on augmente la surtension, le courant d’abord augmente, mais la concentration de réactif à l’électrode diminue jusqu’à s’annuler. La diffusion compense seulement partiellement la consommation du réactif, donc le courant diminue ensuite : </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on observe donc un pic</a:t>
            </a:r>
            <a:r>
              <a:rPr lang="fr-FR" sz="2400" dirty="0">
                <a:latin typeface="Times New Roman" panose="02020603050405020304" pitchFamily="18" charset="0"/>
                <a:ea typeface="Cambria Math" panose="020405030504060302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
        <p:nvSpPr>
          <p:cNvPr id="51" name="ZoneTexte 50">
            <a:extLst>
              <a:ext uri="{FF2B5EF4-FFF2-40B4-BE49-F238E27FC236}">
                <a16:creationId xmlns:a16="http://schemas.microsoft.com/office/drawing/2014/main" id="{A5218CEC-4246-4983-AEBA-28A4F88EB16F}"/>
              </a:ext>
            </a:extLst>
          </p:cNvPr>
          <p:cNvSpPr txBox="1"/>
          <p:nvPr/>
        </p:nvSpPr>
        <p:spPr>
          <a:xfrm>
            <a:off x="100588" y="4160812"/>
            <a:ext cx="2998348" cy="615553"/>
          </a:xfrm>
          <a:prstGeom prst="rect">
            <a:avLst/>
          </a:prstGeom>
          <a:noFill/>
        </p:spPr>
        <p:txBody>
          <a:bodyPr wrap="square" rtlCol="0">
            <a:spAutoFit/>
          </a:bodyPr>
          <a:lstStyle/>
          <a:p>
            <a:r>
              <a:rPr lang="fr-FR" dirty="0"/>
              <a:t>         </a:t>
            </a:r>
            <a:r>
              <a:rPr lang="fr-FR" sz="1600" dirty="0"/>
              <a:t>seul R initialement présent</a:t>
            </a:r>
          </a:p>
          <a:p>
            <a:r>
              <a:rPr lang="fr-FR" sz="1600" dirty="0"/>
              <a:t>          seul O initialement présent         </a:t>
            </a:r>
          </a:p>
        </p:txBody>
      </p:sp>
      <p:cxnSp>
        <p:nvCxnSpPr>
          <p:cNvPr id="52" name="Connecteur droit 51">
            <a:extLst>
              <a:ext uri="{FF2B5EF4-FFF2-40B4-BE49-F238E27FC236}">
                <a16:creationId xmlns:a16="http://schemas.microsoft.com/office/drawing/2014/main" id="{278B671C-C284-49EA-9B2C-48DE7C7752AB}"/>
              </a:ext>
            </a:extLst>
          </p:cNvPr>
          <p:cNvCxnSpPr/>
          <p:nvPr/>
        </p:nvCxnSpPr>
        <p:spPr>
          <a:xfrm>
            <a:off x="202264" y="4376933"/>
            <a:ext cx="3560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BE6EC4F9-1B3D-430F-9CC7-FE30BB36DD95}"/>
              </a:ext>
            </a:extLst>
          </p:cNvPr>
          <p:cNvCxnSpPr/>
          <p:nvPr/>
        </p:nvCxnSpPr>
        <p:spPr>
          <a:xfrm>
            <a:off x="202264" y="4627085"/>
            <a:ext cx="356066"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184081867"/>
      </p:ext>
    </p:extLst>
  </p:cSld>
  <p:clrMapOvr>
    <a:masterClrMapping/>
  </p:clrMapOvr>
  <mc:AlternateContent xmlns:mc="http://schemas.openxmlformats.org/markup-compatibility/2006" xmlns:p14="http://schemas.microsoft.com/office/powerpoint/2010/main">
    <mc:Choice Requires="p14">
      <p:transition spd="slow" p14:dur="2000" advTm="174539"/>
    </mc:Choice>
    <mc:Fallback xmlns="">
      <p:transition spd="slow" advTm="1745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30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78"/>
                                        </p:tgtEl>
                                        <p:attrNameLst>
                                          <p:attrName>style.visibility</p:attrName>
                                        </p:attrNameLst>
                                      </p:cBhvr>
                                      <p:to>
                                        <p:strVal val="visible"/>
                                      </p:to>
                                    </p:set>
                                    <p:animEffect transition="in" filter="wipe(right)">
                                      <p:cBhvr>
                                        <p:cTn id="16" dur="3000"/>
                                        <p:tgtEl>
                                          <p:spTgt spid="7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F08FC60-2B43-4A34-A3F5-4D0772FAF126}"/>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Domaine d’</a:t>
            </a:r>
            <a:r>
              <a:rPr lang="fr-FR" sz="3200" dirty="0" err="1">
                <a:solidFill>
                  <a:srgbClr val="0000CC"/>
                </a:solidFill>
              </a:rPr>
              <a:t>électroactivité</a:t>
            </a:r>
            <a:endParaRPr lang="fr-FR" sz="3200" i="1" baseline="-25000" dirty="0">
              <a:solidFill>
                <a:srgbClr val="0000CC"/>
              </a:solidFill>
            </a:endParaRPr>
          </a:p>
        </p:txBody>
      </p:sp>
      <p:sp>
        <p:nvSpPr>
          <p:cNvPr id="3" name="ZoneTexte 2">
            <a:extLst>
              <a:ext uri="{FF2B5EF4-FFF2-40B4-BE49-F238E27FC236}">
                <a16:creationId xmlns:a16="http://schemas.microsoft.com/office/drawing/2014/main" id="{56DAE20A-0A22-4834-B2C6-311A576FA424}"/>
              </a:ext>
            </a:extLst>
          </p:cNvPr>
          <p:cNvSpPr txBox="1"/>
          <p:nvPr/>
        </p:nvSpPr>
        <p:spPr>
          <a:xfrm>
            <a:off x="15911" y="764704"/>
            <a:ext cx="9144000" cy="6052939"/>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La gamme de potentiels accessible dans laquelle il est possible d’observer la réduction ou l’oxydation des espèces redox est appelée </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domaine d’</a:t>
            </a:r>
            <a:r>
              <a:rPr lang="fr-FR" sz="2400" dirty="0" err="1">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électroactivité</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a:t>
            </a:r>
            <a:endParaRPr lang="fr-FR" sz="2400"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Wingdings" panose="05000000000000000000" pitchFamily="2" charset="2"/>
              <a:buChar char="à"/>
            </a:pPr>
            <a:endParaRPr lang="fr-FR" sz="1400"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Ce domaine peut-être limité soit par le solvant, soit par l’électrolyte, soit par l’électrode.</a:t>
            </a:r>
          </a:p>
          <a:p>
            <a:pPr marL="342900" indent="-342900">
              <a:buFont typeface="Wingdings" panose="05000000000000000000" pitchFamily="2" charset="2"/>
              <a:buChar char="à"/>
            </a:pPr>
            <a:endParaRPr lang="fr-FR" sz="1400" dirty="0">
              <a:latin typeface="Times New Roman" panose="02020603050405020304" pitchFamily="18" charset="0"/>
              <a:ea typeface="Cambria Math" panose="02040503050406030204" pitchFamily="18" charset="0"/>
              <a:cs typeface="Times New Roman" panose="02020603050405020304" pitchFamily="18" charset="0"/>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Rappel: H</a:t>
            </a:r>
            <a:r>
              <a:rPr lang="fr-FR" sz="2400" baseline="-25000" dirty="0">
                <a:latin typeface="Times New Roman" panose="020206030504050203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cs typeface="Times New Roman" panose="02020603050405020304" pitchFamily="18" charset="0"/>
                <a:sym typeface="Wingdings" panose="05000000000000000000" pitchFamily="2" charset="2"/>
              </a:rPr>
              <a:t>O est impliquée dans deux systèmes redox :</a:t>
            </a:r>
          </a:p>
          <a:p>
            <a:pPr lvl="1"/>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	- comme réducteur dans le couple (O</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/H</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O)</a:t>
            </a:r>
          </a:p>
          <a:p>
            <a:pPr lvl="1"/>
            <a:r>
              <a:rPr lang="fr-FR" sz="2400" baseline="300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                                               </a:t>
            </a:r>
            <a:r>
              <a:rPr lang="fr-FR" sz="2400" baseline="300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0</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O</a:t>
            </a:r>
            <a:r>
              <a:rPr lang="fr-FR" altLang="fr-FR" sz="2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+ 4e</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+ 4H</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 2</a:t>
            </a:r>
            <a:r>
              <a:rPr lang="fr-FR" altLang="fr-FR" sz="2400" dirty="0">
                <a:latin typeface="Symbol" panose="05050102010706020507" pitchFamily="18" charset="2"/>
                <a:ea typeface="Calibri" panose="020F0502020204030204" pitchFamily="34" charset="0"/>
                <a:cs typeface="Times New Roman" panose="02020603050405020304" pitchFamily="18" charset="0"/>
              </a:rPr>
              <a:t>H</a:t>
            </a:r>
            <a:r>
              <a:rPr lang="fr-FR" altLang="fr-FR" sz="2400" baseline="-25000" dirty="0">
                <a:latin typeface="Symbol" panose="05050102010706020507" pitchFamily="18" charset="2"/>
                <a:ea typeface="Calibri" panose="020F0502020204030204" pitchFamily="34" charset="0"/>
                <a:cs typeface="Times New Roman" panose="02020603050405020304" pitchFamily="18" charset="0"/>
              </a:rPr>
              <a:t>2</a:t>
            </a:r>
            <a:r>
              <a:rPr lang="fr-FR" altLang="fr-FR" sz="2400" dirty="0">
                <a:latin typeface="Symbol" panose="05050102010706020507" pitchFamily="18" charset="2"/>
                <a:ea typeface="Calibri" panose="020F0502020204030204" pitchFamily="34" charset="0"/>
                <a:cs typeface="Times New Roman" panose="02020603050405020304" pitchFamily="18" charset="0"/>
              </a:rPr>
              <a:t>O</a:t>
            </a:r>
            <a:r>
              <a:rPr lang="fr-FR" altLang="fr-FR" sz="2400" baseline="30000" dirty="0">
                <a:solidFill>
                  <a:srgbClr val="FF0000"/>
                </a:solidFill>
                <a:latin typeface="Symbol" panose="05050102010706020507" pitchFamily="18" charset="2"/>
                <a:ea typeface="Calibri" panose="020F0502020204030204" pitchFamily="34" charset="0"/>
                <a:cs typeface="Times New Roman" panose="02020603050405020304" pitchFamily="18" charset="0"/>
              </a:rPr>
              <a:t>-II</a:t>
            </a:r>
          </a:p>
          <a:p>
            <a:pPr lvl="1"/>
            <a:endParaRPr lang="fr-FR" altLang="fr-FR" sz="1400" baseline="30000" dirty="0">
              <a:solidFill>
                <a:srgbClr val="FF0000"/>
              </a:solidFill>
              <a:latin typeface="Symbol" panose="05050102010706020507" pitchFamily="18" charset="2"/>
              <a:ea typeface="Calibri" panose="020F0502020204030204" pitchFamily="34" charset="0"/>
              <a:cs typeface="Times New Roman" panose="02020603050405020304" pitchFamily="18" charset="0"/>
            </a:endParaRPr>
          </a:p>
          <a:p>
            <a:pPr lvl="1"/>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	- comme oxydant dans le couple (H</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O/H</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a:t>
            </a:r>
          </a:p>
          <a:p>
            <a:pPr lvl="1"/>
            <a:r>
              <a:rPr lang="fr-FR" altLang="fr-FR" sz="2400" baseline="30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2 </a:t>
            </a:r>
            <a:r>
              <a:rPr lang="fr-FR" altLang="fr-FR" sz="2400" baseline="30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H</a:t>
            </a:r>
            <a:r>
              <a:rPr lang="fr-FR" altLang="fr-FR" sz="2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O+ 2e</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baseline="30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H</a:t>
            </a:r>
            <a:r>
              <a:rPr lang="fr-FR" altLang="fr-FR" sz="2400" baseline="-25000" dirty="0">
                <a:latin typeface="Times New Roman" panose="02020603050405020304" pitchFamily="18" charset="0"/>
                <a:ea typeface="Calibri" panose="020F0502020204030204" pitchFamily="34" charset="0"/>
                <a:cs typeface="Times New Roman" panose="02020603050405020304" pitchFamily="18" charset="0"/>
              </a:rPr>
              <a:t>2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+ 2OH</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a:t>
            </a:r>
          </a:p>
          <a:p>
            <a:pPr lvl="1"/>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(2 </a:t>
            </a:r>
            <a:r>
              <a:rPr lang="fr-FR" altLang="fr-FR" sz="2400" baseline="30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H</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+ 2e</a:t>
            </a:r>
            <a:r>
              <a:rPr lang="fr-FR" altLang="fr-FR" sz="2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 </a:t>
            </a:r>
            <a:r>
              <a:rPr lang="fr-FR" altLang="fr-FR" sz="2400" baseline="30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H</a:t>
            </a:r>
            <a:r>
              <a:rPr lang="fr-FR" altLang="fr-FR" sz="2400" baseline="-25000" dirty="0">
                <a:latin typeface="Times New Roman" panose="02020603050405020304" pitchFamily="18" charset="0"/>
                <a:ea typeface="Calibri" panose="020F0502020204030204" pitchFamily="34" charset="0"/>
                <a:cs typeface="Times New Roman" panose="02020603050405020304" pitchFamily="18" charset="0"/>
              </a:rPr>
              <a:t>2 </a:t>
            </a:r>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en milieu acide)</a:t>
            </a:r>
          </a:p>
          <a:p>
            <a:pPr lvl="1"/>
            <a:endParaRPr lang="fr-FR" altLang="fr-FR" sz="1400" dirty="0">
              <a:latin typeface="Times New Roman" panose="02020603050405020304" pitchFamily="18" charset="0"/>
              <a:ea typeface="Calibri" panose="020F0502020204030204" pitchFamily="34" charset="0"/>
              <a:cs typeface="Times New Roman" panose="02020603050405020304" pitchFamily="18" charset="0"/>
            </a:endParaRPr>
          </a:p>
          <a:p>
            <a:pPr lvl="1"/>
            <a:r>
              <a:rPr lang="fr-FR" altLang="fr-FR" sz="2400" dirty="0">
                <a:latin typeface="Times New Roman" panose="02020603050405020304" pitchFamily="18" charset="0"/>
                <a:ea typeface="Calibri" panose="020F0502020204030204" pitchFamily="34" charset="0"/>
                <a:cs typeface="Times New Roman" panose="02020603050405020304" pitchFamily="18" charset="0"/>
              </a:rPr>
              <a:t>On sait déjà que le pH déplace chacun des deux potentiels redox de   -0.06 V/ unité de pH. Voyons maintenant l’influence de la cinétique.</a:t>
            </a:r>
            <a:endParaRPr lang="fr-FR" altLang="fr-FR" sz="2400" dirty="0">
              <a:latin typeface="Symbol" panose="05050102010706020507" pitchFamily="18" charset="2"/>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465398896"/>
      </p:ext>
    </p:extLst>
  </p:cSld>
  <p:clrMapOvr>
    <a:masterClrMapping/>
  </p:clrMapOvr>
  <mc:AlternateContent xmlns:mc="http://schemas.openxmlformats.org/markup-compatibility/2006" xmlns:p14="http://schemas.microsoft.com/office/powerpoint/2010/main">
    <mc:Choice Requires="p14">
      <p:transition spd="slow" p14:dur="2000" advTm="80351"/>
    </mc:Choice>
    <mc:Fallback xmlns="">
      <p:transition spd="slow" advTm="803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BD293F5-7800-4D47-A17A-30706EB4B47F}"/>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Domaine d’</a:t>
            </a:r>
            <a:r>
              <a:rPr lang="fr-FR" sz="3200" dirty="0" err="1">
                <a:solidFill>
                  <a:srgbClr val="0000CC"/>
                </a:solidFill>
              </a:rPr>
              <a:t>électroactivité</a:t>
            </a:r>
            <a:endParaRPr lang="fr-FR" sz="3200" i="1" baseline="-25000" dirty="0">
              <a:solidFill>
                <a:srgbClr val="0000CC"/>
              </a:solidFill>
            </a:endParaRPr>
          </a:p>
        </p:txBody>
      </p:sp>
      <p:sp>
        <p:nvSpPr>
          <p:cNvPr id="4" name="ZoneTexte 3">
            <a:extLst>
              <a:ext uri="{FF2B5EF4-FFF2-40B4-BE49-F238E27FC236}">
                <a16:creationId xmlns:a16="http://schemas.microsoft.com/office/drawing/2014/main" id="{F23167AC-E363-4C97-B939-3F17CC900846}"/>
              </a:ext>
            </a:extLst>
          </p:cNvPr>
          <p:cNvSpPr txBox="1"/>
          <p:nvPr/>
        </p:nvSpPr>
        <p:spPr>
          <a:xfrm>
            <a:off x="15911" y="692696"/>
            <a:ext cx="9144000" cy="2739211"/>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Le système </a:t>
            </a:r>
            <a:r>
              <a:rPr lang="fr-FR" sz="2400" dirty="0">
                <a:latin typeface="Times New Roman" panose="02020603050405020304" pitchFamily="18" charset="0"/>
                <a:cs typeface="Times New Roman" panose="02020603050405020304" pitchFamily="18" charset="0"/>
                <a:sym typeface="Wingdings" panose="05000000000000000000" pitchFamily="2" charset="2"/>
              </a:rPr>
              <a:t>(H</a:t>
            </a:r>
            <a:r>
              <a:rPr lang="fr-FR" sz="2400" baseline="30000" dirty="0">
                <a:latin typeface="Times New Roman" panose="02020603050405020304" pitchFamily="18" charset="0"/>
                <a:cs typeface="Times New Roman" panose="02020603050405020304" pitchFamily="18" charset="0"/>
                <a:sym typeface="Wingdings" panose="05000000000000000000" pitchFamily="2" charset="2"/>
              </a:rPr>
              <a:t>+</a:t>
            </a:r>
            <a:r>
              <a:rPr lang="fr-FR" sz="2400" dirty="0">
                <a:latin typeface="Times New Roman" panose="02020603050405020304" pitchFamily="18" charset="0"/>
                <a:cs typeface="Times New Roman" panose="02020603050405020304" pitchFamily="18" charset="0"/>
                <a:sym typeface="Wingdings" panose="05000000000000000000" pitchFamily="2" charset="2"/>
              </a:rPr>
              <a:t>/H</a:t>
            </a:r>
            <a:r>
              <a:rPr lang="fr-FR" sz="2400" baseline="-25000" dirty="0">
                <a:latin typeface="Times New Roman" panose="020206030504050203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cs typeface="Times New Roman" panose="02020603050405020304" pitchFamily="18" charset="0"/>
                <a:sym typeface="Wingdings" panose="05000000000000000000" pitchFamily="2" charset="2"/>
              </a:rPr>
              <a:t>) est quasi-réversible sur Pt platiné, et très irréversible sur l’électrode à goutte de mercure. La réduction de l’eau mettra donc en jeu une grande surtension sur mercure, et une surtension très faible sur Pt.</a:t>
            </a:r>
          </a:p>
          <a:p>
            <a:pPr marL="342900" indent="-342900">
              <a:buFont typeface="Wingdings" panose="05000000000000000000" pitchFamily="2" charset="2"/>
              <a:buChar char="à"/>
            </a:pPr>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Le système </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(O</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/H</a:t>
            </a:r>
            <a:r>
              <a:rPr lang="fr-FR" sz="2400" baseline="-250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2</a:t>
            </a:r>
            <a:r>
              <a:rPr lang="fr-FR" sz="2400"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O) est très lent sur la plupart des électrodes.</a:t>
            </a:r>
          </a:p>
          <a:p>
            <a:pPr marL="342900" indent="-342900">
              <a:buFont typeface="Wingdings" panose="05000000000000000000" pitchFamily="2" charset="2"/>
              <a:buChar char="à"/>
            </a:pPr>
            <a:endParaRPr lang="fr-FR" sz="1400" dirty="0">
              <a:latin typeface="Times New Roman" panose="02020603050405020304" pitchFamily="18" charset="0"/>
              <a:ea typeface="Cambria Math" panose="020405030504060302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grpSp>
        <p:nvGrpSpPr>
          <p:cNvPr id="49" name="Groupe 48">
            <a:extLst>
              <a:ext uri="{FF2B5EF4-FFF2-40B4-BE49-F238E27FC236}">
                <a16:creationId xmlns:a16="http://schemas.microsoft.com/office/drawing/2014/main" id="{8498812C-187E-4485-B20A-979FF3CB67F0}"/>
              </a:ext>
            </a:extLst>
          </p:cNvPr>
          <p:cNvGrpSpPr/>
          <p:nvPr/>
        </p:nvGrpSpPr>
        <p:grpSpPr>
          <a:xfrm>
            <a:off x="6586735" y="3037570"/>
            <a:ext cx="2737793" cy="1800000"/>
            <a:chOff x="6244030" y="3037570"/>
            <a:chExt cx="2737793" cy="1800000"/>
          </a:xfrm>
        </p:grpSpPr>
        <p:sp>
          <p:nvSpPr>
            <p:cNvPr id="33" name="Arc 32">
              <a:extLst>
                <a:ext uri="{FF2B5EF4-FFF2-40B4-BE49-F238E27FC236}">
                  <a16:creationId xmlns:a16="http://schemas.microsoft.com/office/drawing/2014/main" id="{B39CF57C-C62C-44B9-87EE-D3E088FEE0E2}"/>
                </a:ext>
              </a:extLst>
            </p:cNvPr>
            <p:cNvSpPr/>
            <p:nvPr/>
          </p:nvSpPr>
          <p:spPr>
            <a:xfrm rot="16200000" flipH="1" flipV="1">
              <a:off x="6001030" y="3280570"/>
              <a:ext cx="1800000" cy="1314000"/>
            </a:xfrm>
            <a:prstGeom prst="arc">
              <a:avLst>
                <a:gd name="adj1" fmla="val 17458407"/>
                <a:gd name="adj2"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40" name="Connecteur droit 39">
              <a:extLst>
                <a:ext uri="{FF2B5EF4-FFF2-40B4-BE49-F238E27FC236}">
                  <a16:creationId xmlns:a16="http://schemas.microsoft.com/office/drawing/2014/main" id="{6965F8C6-2FB8-4D2C-9AFB-EA2CEB0643B3}"/>
                </a:ext>
              </a:extLst>
            </p:cNvPr>
            <p:cNvCxnSpPr/>
            <p:nvPr/>
          </p:nvCxnSpPr>
          <p:spPr>
            <a:xfrm flipH="1">
              <a:off x="7530495" y="3164400"/>
              <a:ext cx="168347" cy="101702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ZoneTexte 40">
              <a:extLst>
                <a:ext uri="{FF2B5EF4-FFF2-40B4-BE49-F238E27FC236}">
                  <a16:creationId xmlns:a16="http://schemas.microsoft.com/office/drawing/2014/main" id="{1269AD36-6430-4A93-ABC4-7A5338C6CCB3}"/>
                </a:ext>
              </a:extLst>
            </p:cNvPr>
            <p:cNvSpPr txBox="1"/>
            <p:nvPr/>
          </p:nvSpPr>
          <p:spPr>
            <a:xfrm>
              <a:off x="7092280" y="3308278"/>
              <a:ext cx="1889543" cy="369332"/>
            </a:xfrm>
            <a:prstGeom prst="rect">
              <a:avLst/>
            </a:prstGeom>
            <a:noFill/>
          </p:spPr>
          <p:txBody>
            <a:bodyPr wrap="square" rtlCol="0">
              <a:spAutoFit/>
            </a:bodyPr>
            <a:lstStyle/>
            <a:p>
              <a:r>
                <a:rPr lang="fr-FR" dirty="0">
                  <a:solidFill>
                    <a:srgbClr val="FF0000"/>
                  </a:solidFill>
                </a:rPr>
                <a:t>H</a:t>
              </a:r>
              <a:r>
                <a:rPr lang="fr-FR" baseline="-25000" dirty="0">
                  <a:solidFill>
                    <a:srgbClr val="FF0000"/>
                  </a:solidFill>
                </a:rPr>
                <a:t>2</a:t>
              </a:r>
              <a:r>
                <a:rPr lang="fr-FR" dirty="0">
                  <a:solidFill>
                    <a:srgbClr val="FF0000"/>
                  </a:solidFill>
                </a:rPr>
                <a:t>O</a:t>
              </a:r>
              <a:r>
                <a:rPr lang="fr-FR" dirty="0">
                  <a:solidFill>
                    <a:srgbClr val="FF0000"/>
                  </a:solidFill>
                  <a:sym typeface="Wingdings" panose="05000000000000000000" pitchFamily="2" charset="2"/>
                </a:rPr>
                <a:t>O</a:t>
              </a:r>
              <a:r>
                <a:rPr lang="fr-FR" baseline="-25000" dirty="0">
                  <a:solidFill>
                    <a:srgbClr val="FF0000"/>
                  </a:solidFill>
                  <a:sym typeface="Wingdings" panose="05000000000000000000" pitchFamily="2" charset="2"/>
                </a:rPr>
                <a:t>2</a:t>
              </a:r>
              <a:endParaRPr lang="fr-FR" baseline="-25000" dirty="0">
                <a:solidFill>
                  <a:srgbClr val="FF0000"/>
                </a:solidFill>
              </a:endParaRPr>
            </a:p>
          </p:txBody>
        </p:sp>
      </p:grpSp>
      <p:grpSp>
        <p:nvGrpSpPr>
          <p:cNvPr id="43" name="Groupe 42">
            <a:extLst>
              <a:ext uri="{FF2B5EF4-FFF2-40B4-BE49-F238E27FC236}">
                <a16:creationId xmlns:a16="http://schemas.microsoft.com/office/drawing/2014/main" id="{62DCF57F-C9A0-4FE1-922A-390405E104FB}"/>
              </a:ext>
            </a:extLst>
          </p:cNvPr>
          <p:cNvGrpSpPr/>
          <p:nvPr/>
        </p:nvGrpSpPr>
        <p:grpSpPr>
          <a:xfrm>
            <a:off x="2555062" y="4851528"/>
            <a:ext cx="1857141" cy="1798536"/>
            <a:chOff x="1940400" y="4851528"/>
            <a:chExt cx="1857141" cy="1798536"/>
          </a:xfrm>
        </p:grpSpPr>
        <p:sp>
          <p:nvSpPr>
            <p:cNvPr id="32" name="Arc 31">
              <a:extLst>
                <a:ext uri="{FF2B5EF4-FFF2-40B4-BE49-F238E27FC236}">
                  <a16:creationId xmlns:a16="http://schemas.microsoft.com/office/drawing/2014/main" id="{7F37D8C7-2F93-4941-9940-591756BF2CA1}"/>
                </a:ext>
              </a:extLst>
            </p:cNvPr>
            <p:cNvSpPr/>
            <p:nvPr/>
          </p:nvSpPr>
          <p:spPr>
            <a:xfrm rot="16200000">
              <a:off x="2241387" y="5093909"/>
              <a:ext cx="1798536" cy="1313773"/>
            </a:xfrm>
            <a:prstGeom prst="arc">
              <a:avLst>
                <a:gd name="adj1" fmla="val 17458407"/>
                <a:gd name="adj2" fmla="val 0"/>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5" name="Connecteur droit 34">
              <a:extLst>
                <a:ext uri="{FF2B5EF4-FFF2-40B4-BE49-F238E27FC236}">
                  <a16:creationId xmlns:a16="http://schemas.microsoft.com/office/drawing/2014/main" id="{DF8EA7D0-849B-4D63-86BF-C6CBC771DFDC}"/>
                </a:ext>
              </a:extLst>
            </p:cNvPr>
            <p:cNvCxnSpPr>
              <a:stCxn id="32" idx="0"/>
            </p:cNvCxnSpPr>
            <p:nvPr/>
          </p:nvCxnSpPr>
          <p:spPr>
            <a:xfrm flipH="1">
              <a:off x="2339752" y="5508317"/>
              <a:ext cx="168347" cy="1017027"/>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42" name="ZoneTexte 41">
              <a:extLst>
                <a:ext uri="{FF2B5EF4-FFF2-40B4-BE49-F238E27FC236}">
                  <a16:creationId xmlns:a16="http://schemas.microsoft.com/office/drawing/2014/main" id="{09B44574-14A3-4BF7-9BAC-A8A648F92004}"/>
                </a:ext>
              </a:extLst>
            </p:cNvPr>
            <p:cNvSpPr txBox="1"/>
            <p:nvPr/>
          </p:nvSpPr>
          <p:spPr>
            <a:xfrm>
              <a:off x="1940400" y="6058568"/>
              <a:ext cx="1561220" cy="369332"/>
            </a:xfrm>
            <a:prstGeom prst="rect">
              <a:avLst/>
            </a:prstGeom>
            <a:noFill/>
          </p:spPr>
          <p:txBody>
            <a:bodyPr wrap="square" rtlCol="0">
              <a:spAutoFit/>
            </a:bodyPr>
            <a:lstStyle/>
            <a:p>
              <a:r>
                <a:rPr lang="fr-FR" dirty="0">
                  <a:solidFill>
                    <a:srgbClr val="0000CC"/>
                  </a:solidFill>
                </a:rPr>
                <a:t>H</a:t>
              </a:r>
              <a:r>
                <a:rPr lang="fr-FR" baseline="-25000" dirty="0">
                  <a:solidFill>
                    <a:srgbClr val="0000CC"/>
                  </a:solidFill>
                </a:rPr>
                <a:t>2</a:t>
              </a:r>
              <a:r>
                <a:rPr lang="fr-FR" dirty="0">
                  <a:solidFill>
                    <a:srgbClr val="0000CC"/>
                  </a:solidFill>
                  <a:sym typeface="Wingdings" panose="05000000000000000000" pitchFamily="2" charset="2"/>
                </a:rPr>
                <a:t>H</a:t>
              </a:r>
              <a:r>
                <a:rPr lang="fr-FR" baseline="30000" dirty="0">
                  <a:solidFill>
                    <a:srgbClr val="0000CC"/>
                  </a:solidFill>
                  <a:sym typeface="Wingdings" panose="05000000000000000000" pitchFamily="2" charset="2"/>
                </a:rPr>
                <a:t>+ </a:t>
              </a:r>
              <a:r>
                <a:rPr lang="fr-FR" dirty="0">
                  <a:solidFill>
                    <a:srgbClr val="0000CC"/>
                  </a:solidFill>
                  <a:sym typeface="Wingdings" panose="05000000000000000000" pitchFamily="2" charset="2"/>
                </a:rPr>
                <a:t>sur Pt</a:t>
              </a:r>
              <a:endParaRPr lang="fr-FR" baseline="30000" dirty="0">
                <a:solidFill>
                  <a:srgbClr val="0000CC"/>
                </a:solidFill>
              </a:endParaRPr>
            </a:p>
          </p:txBody>
        </p:sp>
      </p:grpSp>
      <p:grpSp>
        <p:nvGrpSpPr>
          <p:cNvPr id="45" name="Groupe 44">
            <a:extLst>
              <a:ext uri="{FF2B5EF4-FFF2-40B4-BE49-F238E27FC236}">
                <a16:creationId xmlns:a16="http://schemas.microsoft.com/office/drawing/2014/main" id="{F135C21E-C609-4D82-BC71-C11D8AA441C7}"/>
              </a:ext>
            </a:extLst>
          </p:cNvPr>
          <p:cNvGrpSpPr/>
          <p:nvPr/>
        </p:nvGrpSpPr>
        <p:grpSpPr>
          <a:xfrm>
            <a:off x="122571" y="4852800"/>
            <a:ext cx="1857141" cy="1798536"/>
            <a:chOff x="1940400" y="4851528"/>
            <a:chExt cx="1857141" cy="1798536"/>
          </a:xfrm>
        </p:grpSpPr>
        <p:sp>
          <p:nvSpPr>
            <p:cNvPr id="46" name="Arc 45">
              <a:extLst>
                <a:ext uri="{FF2B5EF4-FFF2-40B4-BE49-F238E27FC236}">
                  <a16:creationId xmlns:a16="http://schemas.microsoft.com/office/drawing/2014/main" id="{62C187D4-2ABA-4B3A-B91E-BF59B7A34F2A}"/>
                </a:ext>
              </a:extLst>
            </p:cNvPr>
            <p:cNvSpPr/>
            <p:nvPr/>
          </p:nvSpPr>
          <p:spPr>
            <a:xfrm rot="16200000">
              <a:off x="2241387" y="5093909"/>
              <a:ext cx="1798536" cy="1313773"/>
            </a:xfrm>
            <a:prstGeom prst="arc">
              <a:avLst>
                <a:gd name="adj1" fmla="val 17458407"/>
                <a:gd name="adj2" fmla="val 0"/>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47" name="Connecteur droit 46">
              <a:extLst>
                <a:ext uri="{FF2B5EF4-FFF2-40B4-BE49-F238E27FC236}">
                  <a16:creationId xmlns:a16="http://schemas.microsoft.com/office/drawing/2014/main" id="{6A4BFC6A-FEF9-479A-B816-1BCA611624D8}"/>
                </a:ext>
              </a:extLst>
            </p:cNvPr>
            <p:cNvCxnSpPr>
              <a:stCxn id="46" idx="0"/>
            </p:cNvCxnSpPr>
            <p:nvPr/>
          </p:nvCxnSpPr>
          <p:spPr>
            <a:xfrm flipH="1">
              <a:off x="2339752" y="5508317"/>
              <a:ext cx="168347" cy="1017027"/>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E234F179-D2D1-4AE5-A35F-71E33C7E4A45}"/>
                </a:ext>
              </a:extLst>
            </p:cNvPr>
            <p:cNvSpPr txBox="1"/>
            <p:nvPr/>
          </p:nvSpPr>
          <p:spPr>
            <a:xfrm>
              <a:off x="1940400" y="6058568"/>
              <a:ext cx="1561220" cy="369332"/>
            </a:xfrm>
            <a:prstGeom prst="rect">
              <a:avLst/>
            </a:prstGeom>
            <a:noFill/>
          </p:spPr>
          <p:txBody>
            <a:bodyPr wrap="square" rtlCol="0">
              <a:spAutoFit/>
            </a:bodyPr>
            <a:lstStyle/>
            <a:p>
              <a:r>
                <a:rPr lang="fr-FR" dirty="0">
                  <a:solidFill>
                    <a:srgbClr val="0000CC"/>
                  </a:solidFill>
                </a:rPr>
                <a:t>H</a:t>
              </a:r>
              <a:r>
                <a:rPr lang="fr-FR" baseline="-25000" dirty="0">
                  <a:solidFill>
                    <a:srgbClr val="0000CC"/>
                  </a:solidFill>
                </a:rPr>
                <a:t>2</a:t>
              </a:r>
              <a:r>
                <a:rPr lang="fr-FR" dirty="0">
                  <a:solidFill>
                    <a:srgbClr val="0000CC"/>
                  </a:solidFill>
                  <a:sym typeface="Wingdings" panose="05000000000000000000" pitchFamily="2" charset="2"/>
                </a:rPr>
                <a:t>H</a:t>
              </a:r>
              <a:r>
                <a:rPr lang="fr-FR" baseline="30000" dirty="0">
                  <a:solidFill>
                    <a:srgbClr val="0000CC"/>
                  </a:solidFill>
                  <a:sym typeface="Wingdings" panose="05000000000000000000" pitchFamily="2" charset="2"/>
                </a:rPr>
                <a:t>+ </a:t>
              </a:r>
              <a:r>
                <a:rPr lang="fr-FR" dirty="0">
                  <a:solidFill>
                    <a:srgbClr val="0000CC"/>
                  </a:solidFill>
                  <a:sym typeface="Wingdings" panose="05000000000000000000" pitchFamily="2" charset="2"/>
                </a:rPr>
                <a:t>sur Hg</a:t>
              </a:r>
              <a:endParaRPr lang="fr-FR" baseline="30000" dirty="0">
                <a:solidFill>
                  <a:srgbClr val="0000CC"/>
                </a:solidFill>
              </a:endParaRPr>
            </a:p>
          </p:txBody>
        </p:sp>
      </p:grpSp>
      <p:grpSp>
        <p:nvGrpSpPr>
          <p:cNvPr id="59" name="Groupe 58">
            <a:extLst>
              <a:ext uri="{FF2B5EF4-FFF2-40B4-BE49-F238E27FC236}">
                <a16:creationId xmlns:a16="http://schemas.microsoft.com/office/drawing/2014/main" id="{F9E376D2-949A-4177-B99D-55D2B22B90D2}"/>
              </a:ext>
            </a:extLst>
          </p:cNvPr>
          <p:cNvGrpSpPr/>
          <p:nvPr/>
        </p:nvGrpSpPr>
        <p:grpSpPr>
          <a:xfrm>
            <a:off x="3098431" y="5442713"/>
            <a:ext cx="4713930" cy="626384"/>
            <a:chOff x="3098431" y="5442713"/>
            <a:chExt cx="4713930" cy="626384"/>
          </a:xfrm>
        </p:grpSpPr>
        <p:sp>
          <p:nvSpPr>
            <p:cNvPr id="56" name="Flèche : double flèche horizontale 55">
              <a:extLst>
                <a:ext uri="{FF2B5EF4-FFF2-40B4-BE49-F238E27FC236}">
                  <a16:creationId xmlns:a16="http://schemas.microsoft.com/office/drawing/2014/main" id="{C528B6BC-C189-44DB-990B-E02423B9642D}"/>
                </a:ext>
              </a:extLst>
            </p:cNvPr>
            <p:cNvSpPr/>
            <p:nvPr/>
          </p:nvSpPr>
          <p:spPr>
            <a:xfrm>
              <a:off x="3098431" y="5756030"/>
              <a:ext cx="4713930" cy="31306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37FEAEB8-16C1-4301-BE17-C3A08C0602AE}"/>
                </a:ext>
              </a:extLst>
            </p:cNvPr>
            <p:cNvSpPr txBox="1"/>
            <p:nvPr/>
          </p:nvSpPr>
          <p:spPr>
            <a:xfrm>
              <a:off x="3958132" y="5442713"/>
              <a:ext cx="3278164" cy="369332"/>
            </a:xfrm>
            <a:prstGeom prst="rect">
              <a:avLst/>
            </a:prstGeom>
            <a:noFill/>
          </p:spPr>
          <p:txBody>
            <a:bodyPr wrap="square" rtlCol="0">
              <a:spAutoFit/>
            </a:bodyPr>
            <a:lstStyle/>
            <a:p>
              <a:r>
                <a:rPr lang="fr-FR" b="1" dirty="0">
                  <a:solidFill>
                    <a:srgbClr val="0070C0"/>
                  </a:solidFill>
                </a:rPr>
                <a:t>Domaine d’</a:t>
              </a:r>
              <a:r>
                <a:rPr lang="fr-FR" b="1" dirty="0" err="1">
                  <a:solidFill>
                    <a:srgbClr val="0070C0"/>
                  </a:solidFill>
                </a:rPr>
                <a:t>électroactivité</a:t>
              </a:r>
              <a:r>
                <a:rPr lang="fr-FR" b="1" dirty="0">
                  <a:solidFill>
                    <a:srgbClr val="0070C0"/>
                  </a:solidFill>
                </a:rPr>
                <a:t> sur Pt</a:t>
              </a:r>
            </a:p>
          </p:txBody>
        </p:sp>
      </p:grpSp>
      <p:grpSp>
        <p:nvGrpSpPr>
          <p:cNvPr id="62" name="Groupe 61">
            <a:extLst>
              <a:ext uri="{FF2B5EF4-FFF2-40B4-BE49-F238E27FC236}">
                <a16:creationId xmlns:a16="http://schemas.microsoft.com/office/drawing/2014/main" id="{CD329428-4897-47AE-BC92-426B5F7D4E45}"/>
              </a:ext>
            </a:extLst>
          </p:cNvPr>
          <p:cNvGrpSpPr/>
          <p:nvPr/>
        </p:nvGrpSpPr>
        <p:grpSpPr>
          <a:xfrm>
            <a:off x="690270" y="3359866"/>
            <a:ext cx="4021012" cy="645198"/>
            <a:chOff x="690270" y="3359866"/>
            <a:chExt cx="4021012" cy="645198"/>
          </a:xfrm>
        </p:grpSpPr>
        <p:sp>
          <p:nvSpPr>
            <p:cNvPr id="60" name="Flèche : double flèche horizontale 59">
              <a:extLst>
                <a:ext uri="{FF2B5EF4-FFF2-40B4-BE49-F238E27FC236}">
                  <a16:creationId xmlns:a16="http://schemas.microsoft.com/office/drawing/2014/main" id="{820703C0-E972-4731-968A-0E2DB27C654D}"/>
                </a:ext>
              </a:extLst>
            </p:cNvPr>
            <p:cNvSpPr/>
            <p:nvPr/>
          </p:nvSpPr>
          <p:spPr>
            <a:xfrm>
              <a:off x="690270" y="3705900"/>
              <a:ext cx="4021012" cy="2991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ZoneTexte 60">
              <a:extLst>
                <a:ext uri="{FF2B5EF4-FFF2-40B4-BE49-F238E27FC236}">
                  <a16:creationId xmlns:a16="http://schemas.microsoft.com/office/drawing/2014/main" id="{F86CD8D3-4FCB-46C3-999D-878F90A31235}"/>
                </a:ext>
              </a:extLst>
            </p:cNvPr>
            <p:cNvSpPr txBox="1"/>
            <p:nvPr/>
          </p:nvSpPr>
          <p:spPr>
            <a:xfrm>
              <a:off x="1117683" y="3359866"/>
              <a:ext cx="3518682" cy="369332"/>
            </a:xfrm>
            <a:prstGeom prst="rect">
              <a:avLst/>
            </a:prstGeom>
            <a:noFill/>
          </p:spPr>
          <p:txBody>
            <a:bodyPr wrap="square" rtlCol="0">
              <a:spAutoFit/>
            </a:bodyPr>
            <a:lstStyle/>
            <a:p>
              <a:r>
                <a:rPr lang="fr-FR" b="1" dirty="0">
                  <a:solidFill>
                    <a:srgbClr val="0070C0"/>
                  </a:solidFill>
                </a:rPr>
                <a:t>Domaine d’</a:t>
              </a:r>
              <a:r>
                <a:rPr lang="fr-FR" b="1" dirty="0" err="1">
                  <a:solidFill>
                    <a:srgbClr val="0070C0"/>
                  </a:solidFill>
                </a:rPr>
                <a:t>électroactivité</a:t>
              </a:r>
              <a:r>
                <a:rPr lang="fr-FR" b="1" dirty="0">
                  <a:solidFill>
                    <a:srgbClr val="0070C0"/>
                  </a:solidFill>
                </a:rPr>
                <a:t> sur Hg</a:t>
              </a:r>
            </a:p>
          </p:txBody>
        </p:sp>
      </p:grpSp>
      <p:grpSp>
        <p:nvGrpSpPr>
          <p:cNvPr id="68" name="Groupe 67">
            <a:extLst>
              <a:ext uri="{FF2B5EF4-FFF2-40B4-BE49-F238E27FC236}">
                <a16:creationId xmlns:a16="http://schemas.microsoft.com/office/drawing/2014/main" id="{D4911AD7-2CFF-4AB8-90C6-31E10EC3258C}"/>
              </a:ext>
            </a:extLst>
          </p:cNvPr>
          <p:cNvGrpSpPr/>
          <p:nvPr/>
        </p:nvGrpSpPr>
        <p:grpSpPr>
          <a:xfrm>
            <a:off x="3424817" y="3037569"/>
            <a:ext cx="2875375" cy="2249734"/>
            <a:chOff x="3424817" y="3037569"/>
            <a:chExt cx="2875375" cy="2249734"/>
          </a:xfrm>
        </p:grpSpPr>
        <p:grpSp>
          <p:nvGrpSpPr>
            <p:cNvPr id="67" name="Groupe 66">
              <a:extLst>
                <a:ext uri="{FF2B5EF4-FFF2-40B4-BE49-F238E27FC236}">
                  <a16:creationId xmlns:a16="http://schemas.microsoft.com/office/drawing/2014/main" id="{CBE2184A-7E49-4CE5-BA4C-8314C2520A2D}"/>
                </a:ext>
              </a:extLst>
            </p:cNvPr>
            <p:cNvGrpSpPr/>
            <p:nvPr/>
          </p:nvGrpSpPr>
          <p:grpSpPr>
            <a:xfrm>
              <a:off x="3424817" y="3037569"/>
              <a:ext cx="2875375" cy="1919128"/>
              <a:chOff x="3424817" y="3037569"/>
              <a:chExt cx="2875375" cy="1919128"/>
            </a:xfrm>
          </p:grpSpPr>
          <p:grpSp>
            <p:nvGrpSpPr>
              <p:cNvPr id="52" name="Groupe 51">
                <a:extLst>
                  <a:ext uri="{FF2B5EF4-FFF2-40B4-BE49-F238E27FC236}">
                    <a16:creationId xmlns:a16="http://schemas.microsoft.com/office/drawing/2014/main" id="{D6D5B8EC-A5A9-4F89-9121-D100B3DE073B}"/>
                  </a:ext>
                </a:extLst>
              </p:cNvPr>
              <p:cNvGrpSpPr/>
              <p:nvPr/>
            </p:nvGrpSpPr>
            <p:grpSpPr>
              <a:xfrm>
                <a:off x="3424817" y="3037569"/>
                <a:ext cx="2875375" cy="1800000"/>
                <a:chOff x="6244030" y="3037570"/>
                <a:chExt cx="2875375" cy="1800000"/>
              </a:xfrm>
            </p:grpSpPr>
            <p:sp>
              <p:nvSpPr>
                <p:cNvPr id="53" name="Arc 52">
                  <a:extLst>
                    <a:ext uri="{FF2B5EF4-FFF2-40B4-BE49-F238E27FC236}">
                      <a16:creationId xmlns:a16="http://schemas.microsoft.com/office/drawing/2014/main" id="{37D1EEB6-191F-4B5F-AD28-BB0281310836}"/>
                    </a:ext>
                  </a:extLst>
                </p:cNvPr>
                <p:cNvSpPr/>
                <p:nvPr/>
              </p:nvSpPr>
              <p:spPr>
                <a:xfrm rot="16200000" flipH="1" flipV="1">
                  <a:off x="6001030" y="3280570"/>
                  <a:ext cx="1800000" cy="1314000"/>
                </a:xfrm>
                <a:prstGeom prst="arc">
                  <a:avLst>
                    <a:gd name="adj1" fmla="val 17458407"/>
                    <a:gd name="adj2" fmla="val 0"/>
                  </a:avLst>
                </a:prstGeom>
                <a:ln w="28575">
                  <a:solidFill>
                    <a:srgbClr val="E818D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54" name="Connecteur droit 53">
                  <a:extLst>
                    <a:ext uri="{FF2B5EF4-FFF2-40B4-BE49-F238E27FC236}">
                      <a16:creationId xmlns:a16="http://schemas.microsoft.com/office/drawing/2014/main" id="{B7EFCD06-5A6F-4B86-983C-BCA4C9B69E6E}"/>
                    </a:ext>
                  </a:extLst>
                </p:cNvPr>
                <p:cNvCxnSpPr/>
                <p:nvPr/>
              </p:nvCxnSpPr>
              <p:spPr>
                <a:xfrm flipH="1">
                  <a:off x="7530495" y="3164400"/>
                  <a:ext cx="168347" cy="1017027"/>
                </a:xfrm>
                <a:prstGeom prst="line">
                  <a:avLst/>
                </a:prstGeom>
                <a:ln w="28575">
                  <a:solidFill>
                    <a:srgbClr val="E818D4"/>
                  </a:solidFill>
                </a:ln>
              </p:spPr>
              <p:style>
                <a:lnRef idx="1">
                  <a:schemeClr val="accent1"/>
                </a:lnRef>
                <a:fillRef idx="0">
                  <a:schemeClr val="accent1"/>
                </a:fillRef>
                <a:effectRef idx="0">
                  <a:schemeClr val="accent1"/>
                </a:effectRef>
                <a:fontRef idx="minor">
                  <a:schemeClr val="tx1"/>
                </a:fontRef>
              </p:style>
            </p:cxnSp>
            <p:sp>
              <p:nvSpPr>
                <p:cNvPr id="55" name="ZoneTexte 54">
                  <a:extLst>
                    <a:ext uri="{FF2B5EF4-FFF2-40B4-BE49-F238E27FC236}">
                      <a16:creationId xmlns:a16="http://schemas.microsoft.com/office/drawing/2014/main" id="{A7623662-5E8C-4917-822A-0D5A4B066059}"/>
                    </a:ext>
                  </a:extLst>
                </p:cNvPr>
                <p:cNvSpPr txBox="1"/>
                <p:nvPr/>
              </p:nvSpPr>
              <p:spPr>
                <a:xfrm>
                  <a:off x="7229862" y="3308278"/>
                  <a:ext cx="1889543" cy="369332"/>
                </a:xfrm>
                <a:prstGeom prst="rect">
                  <a:avLst/>
                </a:prstGeom>
                <a:noFill/>
                <a:ln>
                  <a:noFill/>
                </a:ln>
              </p:spPr>
              <p:txBody>
                <a:bodyPr wrap="square" rtlCol="0">
                  <a:spAutoFit/>
                </a:bodyPr>
                <a:lstStyle/>
                <a:p>
                  <a:r>
                    <a:rPr lang="fr-FR" dirty="0">
                      <a:solidFill>
                        <a:srgbClr val="E818D4"/>
                      </a:solidFill>
                    </a:rPr>
                    <a:t>Hg</a:t>
                  </a:r>
                  <a:r>
                    <a:rPr lang="fr-FR" dirty="0">
                      <a:solidFill>
                        <a:srgbClr val="E818D4"/>
                      </a:solidFill>
                      <a:sym typeface="Wingdings" panose="05000000000000000000" pitchFamily="2" charset="2"/>
                    </a:rPr>
                    <a:t>Hg</a:t>
                  </a:r>
                  <a:r>
                    <a:rPr lang="fr-FR" baseline="-25000" dirty="0">
                      <a:solidFill>
                        <a:srgbClr val="E818D4"/>
                      </a:solidFill>
                      <a:sym typeface="Wingdings" panose="05000000000000000000" pitchFamily="2" charset="2"/>
                    </a:rPr>
                    <a:t>2</a:t>
                  </a:r>
                  <a:r>
                    <a:rPr lang="fr-FR" dirty="0">
                      <a:solidFill>
                        <a:srgbClr val="E818D4"/>
                      </a:solidFill>
                      <a:sym typeface="Wingdings" panose="05000000000000000000" pitchFamily="2" charset="2"/>
                    </a:rPr>
                    <a:t>Cl</a:t>
                  </a:r>
                  <a:r>
                    <a:rPr lang="fr-FR" baseline="-25000" dirty="0">
                      <a:solidFill>
                        <a:srgbClr val="E818D4"/>
                      </a:solidFill>
                      <a:sym typeface="Wingdings" panose="05000000000000000000" pitchFamily="2" charset="2"/>
                    </a:rPr>
                    <a:t>2</a:t>
                  </a:r>
                  <a:endParaRPr lang="fr-FR" baseline="-25000" dirty="0">
                    <a:solidFill>
                      <a:srgbClr val="E818D4"/>
                    </a:solidFill>
                  </a:endParaRPr>
                </a:p>
              </p:txBody>
            </p:sp>
          </p:grpSp>
          <p:cxnSp>
            <p:nvCxnSpPr>
              <p:cNvPr id="63" name="Connecteur droit 62">
                <a:extLst>
                  <a:ext uri="{FF2B5EF4-FFF2-40B4-BE49-F238E27FC236}">
                    <a16:creationId xmlns:a16="http://schemas.microsoft.com/office/drawing/2014/main" id="{7B1F8A5A-4EC8-4613-B79E-20490DD55A51}"/>
                  </a:ext>
                </a:extLst>
              </p:cNvPr>
              <p:cNvCxnSpPr/>
              <p:nvPr/>
            </p:nvCxnSpPr>
            <p:spPr>
              <a:xfrm>
                <a:off x="4145612" y="4742780"/>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4" name="ZoneTexte 63">
              <a:extLst>
                <a:ext uri="{FF2B5EF4-FFF2-40B4-BE49-F238E27FC236}">
                  <a16:creationId xmlns:a16="http://schemas.microsoft.com/office/drawing/2014/main" id="{5014CE30-D4A0-4AB5-9988-6983BFF608E3}"/>
                </a:ext>
              </a:extLst>
            </p:cNvPr>
            <p:cNvSpPr txBox="1"/>
            <p:nvPr/>
          </p:nvSpPr>
          <p:spPr>
            <a:xfrm>
              <a:off x="3791471" y="4917971"/>
              <a:ext cx="1798711" cy="369332"/>
            </a:xfrm>
            <a:prstGeom prst="rect">
              <a:avLst/>
            </a:prstGeom>
            <a:noFill/>
          </p:spPr>
          <p:txBody>
            <a:bodyPr wrap="square" rtlCol="0">
              <a:spAutoFit/>
            </a:bodyPr>
            <a:lstStyle/>
            <a:p>
              <a:r>
                <a:rPr lang="fr-FR" dirty="0"/>
                <a:t>0.24 V</a:t>
              </a:r>
              <a:endParaRPr lang="fr-FR" baseline="-25000" dirty="0"/>
            </a:p>
          </p:txBody>
        </p:sp>
      </p:grpSp>
      <p:grpSp>
        <p:nvGrpSpPr>
          <p:cNvPr id="70" name="Groupe 69">
            <a:extLst>
              <a:ext uri="{FF2B5EF4-FFF2-40B4-BE49-F238E27FC236}">
                <a16:creationId xmlns:a16="http://schemas.microsoft.com/office/drawing/2014/main" id="{E9243060-06B3-4474-9B7F-F0F60DAD722D}"/>
              </a:ext>
            </a:extLst>
          </p:cNvPr>
          <p:cNvGrpSpPr/>
          <p:nvPr/>
        </p:nvGrpSpPr>
        <p:grpSpPr>
          <a:xfrm>
            <a:off x="251520" y="2924944"/>
            <a:ext cx="9001000" cy="3736600"/>
            <a:chOff x="251520" y="2924944"/>
            <a:chExt cx="9001000" cy="3736600"/>
          </a:xfrm>
        </p:grpSpPr>
        <p:grpSp>
          <p:nvGrpSpPr>
            <p:cNvPr id="66" name="Groupe 65">
              <a:extLst>
                <a:ext uri="{FF2B5EF4-FFF2-40B4-BE49-F238E27FC236}">
                  <a16:creationId xmlns:a16="http://schemas.microsoft.com/office/drawing/2014/main" id="{76341078-828B-43A4-811E-5B8F38744578}"/>
                </a:ext>
              </a:extLst>
            </p:cNvPr>
            <p:cNvGrpSpPr/>
            <p:nvPr/>
          </p:nvGrpSpPr>
          <p:grpSpPr>
            <a:xfrm>
              <a:off x="251520" y="2924944"/>
              <a:ext cx="9001000" cy="3736600"/>
              <a:chOff x="251520" y="2924944"/>
              <a:chExt cx="9001000" cy="3736600"/>
            </a:xfrm>
          </p:grpSpPr>
          <p:grpSp>
            <p:nvGrpSpPr>
              <p:cNvPr id="57" name="Groupe 56">
                <a:extLst>
                  <a:ext uri="{FF2B5EF4-FFF2-40B4-BE49-F238E27FC236}">
                    <a16:creationId xmlns:a16="http://schemas.microsoft.com/office/drawing/2014/main" id="{05E4EACC-72A1-48FA-9FD5-0EA14FD2CB23}"/>
                  </a:ext>
                </a:extLst>
              </p:cNvPr>
              <p:cNvGrpSpPr/>
              <p:nvPr/>
            </p:nvGrpSpPr>
            <p:grpSpPr>
              <a:xfrm>
                <a:off x="251520" y="2924944"/>
                <a:ext cx="9001000" cy="3736600"/>
                <a:chOff x="251520" y="2924944"/>
                <a:chExt cx="9001000" cy="3736600"/>
              </a:xfrm>
            </p:grpSpPr>
            <p:cxnSp>
              <p:nvCxnSpPr>
                <p:cNvPr id="13" name="Connecteur droit 12">
                  <a:extLst>
                    <a:ext uri="{FF2B5EF4-FFF2-40B4-BE49-F238E27FC236}">
                      <a16:creationId xmlns:a16="http://schemas.microsoft.com/office/drawing/2014/main" id="{EEE9F566-F0A9-47D5-9AEC-45876E1165EB}"/>
                    </a:ext>
                  </a:extLst>
                </p:cNvPr>
                <p:cNvCxnSpPr>
                  <a:cxnSpLocks/>
                </p:cNvCxnSpPr>
                <p:nvPr/>
              </p:nvCxnSpPr>
              <p:spPr>
                <a:xfrm>
                  <a:off x="251520" y="4837570"/>
                  <a:ext cx="849694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00C570F6-C800-4793-A57C-F164B7907D03}"/>
                    </a:ext>
                  </a:extLst>
                </p:cNvPr>
                <p:cNvCxnSpPr>
                  <a:cxnSpLocks/>
                </p:cNvCxnSpPr>
                <p:nvPr/>
              </p:nvCxnSpPr>
              <p:spPr>
                <a:xfrm>
                  <a:off x="3677412" y="3165171"/>
                  <a:ext cx="5106" cy="349637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riangle isocèle 14">
                  <a:extLst>
                    <a:ext uri="{FF2B5EF4-FFF2-40B4-BE49-F238E27FC236}">
                      <a16:creationId xmlns:a16="http://schemas.microsoft.com/office/drawing/2014/main" id="{6089A95A-FACC-4C57-BB65-BA50218C8C6A}"/>
                    </a:ext>
                  </a:extLst>
                </p:cNvPr>
                <p:cNvSpPr/>
                <p:nvPr/>
              </p:nvSpPr>
              <p:spPr>
                <a:xfrm>
                  <a:off x="3575560" y="3007174"/>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riangle isocèle 15">
                  <a:extLst>
                    <a:ext uri="{FF2B5EF4-FFF2-40B4-BE49-F238E27FC236}">
                      <a16:creationId xmlns:a16="http://schemas.microsoft.com/office/drawing/2014/main" id="{ECEFC89E-2E9B-4E3B-A494-9C157CE60228}"/>
                    </a:ext>
                  </a:extLst>
                </p:cNvPr>
                <p:cNvSpPr/>
                <p:nvPr/>
              </p:nvSpPr>
              <p:spPr>
                <a:xfrm rot="5400000">
                  <a:off x="8693327" y="476540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a:extLst>
                    <a:ext uri="{FF2B5EF4-FFF2-40B4-BE49-F238E27FC236}">
                      <a16:creationId xmlns:a16="http://schemas.microsoft.com/office/drawing/2014/main" id="{A2782BED-596F-466D-A8E4-BF16AE11CBAA}"/>
                    </a:ext>
                  </a:extLst>
                </p:cNvPr>
                <p:cNvCxnSpPr/>
                <p:nvPr/>
              </p:nvCxnSpPr>
              <p:spPr>
                <a:xfrm>
                  <a:off x="5996314" y="4741200"/>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C4183B26-F561-4AE6-9EB9-F89A01B1BC34}"/>
                    </a:ext>
                  </a:extLst>
                </p:cNvPr>
                <p:cNvSpPr txBox="1"/>
                <p:nvPr/>
              </p:nvSpPr>
              <p:spPr>
                <a:xfrm>
                  <a:off x="5148064" y="4917973"/>
                  <a:ext cx="1798711" cy="369332"/>
                </a:xfrm>
                <a:prstGeom prst="rect">
                  <a:avLst/>
                </a:prstGeom>
                <a:noFill/>
              </p:spPr>
              <p:txBody>
                <a:bodyPr wrap="square" rtlCol="0">
                  <a:spAutoFit/>
                </a:bodyPr>
                <a:lstStyle/>
                <a:p>
                  <a:r>
                    <a:rPr lang="fr-FR" dirty="0"/>
                    <a:t>E°</a:t>
                  </a:r>
                  <a:r>
                    <a:rPr lang="fr-FR" baseline="-25000" dirty="0"/>
                    <a:t>O</a:t>
                  </a:r>
                  <a:r>
                    <a:rPr lang="fr-FR" baseline="-35000" dirty="0"/>
                    <a:t>2</a:t>
                  </a:r>
                  <a:r>
                    <a:rPr lang="fr-FR" baseline="-25000" dirty="0"/>
                    <a:t>/H</a:t>
                  </a:r>
                  <a:r>
                    <a:rPr lang="fr-FR" baseline="-35000" dirty="0"/>
                    <a:t>2</a:t>
                  </a:r>
                  <a:r>
                    <a:rPr lang="fr-FR" baseline="-25000" dirty="0"/>
                    <a:t>O</a:t>
                  </a:r>
                  <a:r>
                    <a:rPr lang="fr-FR" dirty="0"/>
                    <a:t> = 1.23 V</a:t>
                  </a:r>
                  <a:endParaRPr lang="fr-FR" baseline="-25000" dirty="0"/>
                </a:p>
              </p:txBody>
            </p:sp>
            <p:sp>
              <p:nvSpPr>
                <p:cNvPr id="8" name="ZoneTexte 7">
                  <a:extLst>
                    <a:ext uri="{FF2B5EF4-FFF2-40B4-BE49-F238E27FC236}">
                      <a16:creationId xmlns:a16="http://schemas.microsoft.com/office/drawing/2014/main" id="{E02C9251-1092-4F91-B9E6-05C5CDF4B99F}"/>
                    </a:ext>
                  </a:extLst>
                </p:cNvPr>
                <p:cNvSpPr txBox="1"/>
                <p:nvPr/>
              </p:nvSpPr>
              <p:spPr>
                <a:xfrm>
                  <a:off x="8712999" y="4913357"/>
                  <a:ext cx="539521" cy="369332"/>
                </a:xfrm>
                <a:prstGeom prst="rect">
                  <a:avLst/>
                </a:prstGeom>
                <a:noFill/>
              </p:spPr>
              <p:txBody>
                <a:bodyPr wrap="square" rtlCol="0">
                  <a:spAutoFit/>
                </a:bodyPr>
                <a:lstStyle/>
                <a:p>
                  <a:r>
                    <a:rPr lang="fr-FR" dirty="0"/>
                    <a:t>E</a:t>
                  </a:r>
                </a:p>
              </p:txBody>
            </p:sp>
            <p:sp>
              <p:nvSpPr>
                <p:cNvPr id="9" name="ZoneTexte 8">
                  <a:extLst>
                    <a:ext uri="{FF2B5EF4-FFF2-40B4-BE49-F238E27FC236}">
                      <a16:creationId xmlns:a16="http://schemas.microsoft.com/office/drawing/2014/main" id="{38D16B39-379E-4294-AF96-F1BD98C33C18}"/>
                    </a:ext>
                  </a:extLst>
                </p:cNvPr>
                <p:cNvSpPr txBox="1"/>
                <p:nvPr/>
              </p:nvSpPr>
              <p:spPr>
                <a:xfrm>
                  <a:off x="3312070" y="2924944"/>
                  <a:ext cx="354661" cy="369332"/>
                </a:xfrm>
                <a:prstGeom prst="rect">
                  <a:avLst/>
                </a:prstGeom>
                <a:noFill/>
              </p:spPr>
              <p:txBody>
                <a:bodyPr wrap="square" rtlCol="0">
                  <a:spAutoFit/>
                </a:bodyPr>
                <a:lstStyle/>
                <a:p>
                  <a:r>
                    <a:rPr lang="fr-FR" dirty="0"/>
                    <a:t>i</a:t>
                  </a:r>
                </a:p>
              </p:txBody>
            </p:sp>
            <p:sp>
              <p:nvSpPr>
                <p:cNvPr id="31" name="Rectangle 30">
                  <a:extLst>
                    <a:ext uri="{FF2B5EF4-FFF2-40B4-BE49-F238E27FC236}">
                      <a16:creationId xmlns:a16="http://schemas.microsoft.com/office/drawing/2014/main" id="{05BEDB5A-FE59-4144-ADC2-FD09ECC9169C}"/>
                    </a:ext>
                  </a:extLst>
                </p:cNvPr>
                <p:cNvSpPr/>
                <p:nvPr/>
              </p:nvSpPr>
              <p:spPr>
                <a:xfrm>
                  <a:off x="2811504" y="4474360"/>
                  <a:ext cx="1400456" cy="369332"/>
                </a:xfrm>
                <a:prstGeom prst="rect">
                  <a:avLst/>
                </a:prstGeom>
              </p:spPr>
              <p:txBody>
                <a:bodyPr wrap="square">
                  <a:spAutoFit/>
                </a:bodyPr>
                <a:lstStyle/>
                <a:p>
                  <a:r>
                    <a:rPr lang="fr-FR" dirty="0"/>
                    <a:t>E°</a:t>
                  </a:r>
                  <a:r>
                    <a:rPr lang="fr-FR" baseline="-25000" dirty="0"/>
                    <a:t>H</a:t>
                  </a:r>
                  <a:r>
                    <a:rPr lang="fr-FR" baseline="-15000" dirty="0"/>
                    <a:t>+</a:t>
                  </a:r>
                  <a:r>
                    <a:rPr lang="fr-FR" baseline="-25000" dirty="0"/>
                    <a:t>/H</a:t>
                  </a:r>
                  <a:r>
                    <a:rPr lang="fr-FR" baseline="-35000" dirty="0"/>
                    <a:t>2 </a:t>
                  </a:r>
                  <a:r>
                    <a:rPr lang="fr-FR" dirty="0"/>
                    <a:t>= 0 V</a:t>
                  </a:r>
                </a:p>
              </p:txBody>
            </p:sp>
          </p:grpSp>
          <p:cxnSp>
            <p:nvCxnSpPr>
              <p:cNvPr id="65" name="Connecteur droit 64">
                <a:extLst>
                  <a:ext uri="{FF2B5EF4-FFF2-40B4-BE49-F238E27FC236}">
                    <a16:creationId xmlns:a16="http://schemas.microsoft.com/office/drawing/2014/main" id="{B7519337-DF4B-4FBC-A4CB-E8B53E94E8AC}"/>
                  </a:ext>
                </a:extLst>
              </p:cNvPr>
              <p:cNvCxnSpPr/>
              <p:nvPr/>
            </p:nvCxnSpPr>
            <p:spPr>
              <a:xfrm>
                <a:off x="3679200" y="4741200"/>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9" name="ZoneTexte 68">
              <a:extLst>
                <a:ext uri="{FF2B5EF4-FFF2-40B4-BE49-F238E27FC236}">
                  <a16:creationId xmlns:a16="http://schemas.microsoft.com/office/drawing/2014/main" id="{699E9FD7-FC08-47C7-BEF6-F4BC1028305C}"/>
                </a:ext>
              </a:extLst>
            </p:cNvPr>
            <p:cNvSpPr txBox="1"/>
            <p:nvPr/>
          </p:nvSpPr>
          <p:spPr>
            <a:xfrm>
              <a:off x="7092280" y="6243234"/>
              <a:ext cx="1039272" cy="369332"/>
            </a:xfrm>
            <a:prstGeom prst="rect">
              <a:avLst/>
            </a:prstGeom>
            <a:noFill/>
          </p:spPr>
          <p:txBody>
            <a:bodyPr wrap="square" rtlCol="0">
              <a:spAutoFit/>
            </a:bodyPr>
            <a:lstStyle/>
            <a:p>
              <a:r>
                <a:rPr lang="fr-FR" dirty="0"/>
                <a:t>pH = 0</a:t>
              </a:r>
            </a:p>
          </p:txBody>
        </p:sp>
      </p:grpSp>
    </p:spTree>
    <p:custDataLst>
      <p:tags r:id="rId1"/>
    </p:custDataLst>
    <p:extLst>
      <p:ext uri="{BB962C8B-B14F-4D97-AF65-F5344CB8AC3E}">
        <p14:creationId xmlns:p14="http://schemas.microsoft.com/office/powerpoint/2010/main" val="2691071132"/>
      </p:ext>
    </p:extLst>
  </p:cSld>
  <p:clrMapOvr>
    <a:masterClrMapping/>
  </p:clrMapOvr>
  <mc:AlternateContent xmlns:mc="http://schemas.openxmlformats.org/markup-compatibility/2006" xmlns:p14="http://schemas.microsoft.com/office/powerpoint/2010/main">
    <mc:Choice Requires="p14">
      <p:transition spd="slow" p14:dur="2000" advTm="244663"/>
    </mc:Choice>
    <mc:Fallback xmlns="">
      <p:transition spd="slow" advTm="2446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22" presetClass="entr" presetSubtype="2"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wipe(right)">
                                      <p:cBhvr>
                                        <p:cTn id="13" dur="3000"/>
                                        <p:tgtEl>
                                          <p:spTgt spid="43"/>
                                        </p:tgtEl>
                                      </p:cBhvr>
                                    </p:animEffect>
                                  </p:childTnLst>
                                </p:cTn>
                              </p:par>
                              <p:par>
                                <p:cTn id="14" presetID="22" presetClass="entr" presetSubtype="2" fill="hold" nodeType="withEffect">
                                  <p:stCondLst>
                                    <p:cond delay="2800"/>
                                  </p:stCondLst>
                                  <p:childTnLst>
                                    <p:set>
                                      <p:cBhvr>
                                        <p:cTn id="15" dur="1" fill="hold">
                                          <p:stCondLst>
                                            <p:cond delay="0"/>
                                          </p:stCondLst>
                                        </p:cTn>
                                        <p:tgtEl>
                                          <p:spTgt spid="45"/>
                                        </p:tgtEl>
                                        <p:attrNameLst>
                                          <p:attrName>style.visibility</p:attrName>
                                        </p:attrNameLst>
                                      </p:cBhvr>
                                      <p:to>
                                        <p:strVal val="visible"/>
                                      </p:to>
                                    </p:set>
                                    <p:animEffect transition="in" filter="wipe(right)">
                                      <p:cBhvr>
                                        <p:cTn id="16" dur="3200"/>
                                        <p:tgtEl>
                                          <p:spTgt spid="4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wipe(down)">
                                      <p:cBhvr>
                                        <p:cTn id="25" dur="3000"/>
                                        <p:tgtEl>
                                          <p:spTgt spid="4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wipe(down)">
                                      <p:cBhvr>
                                        <p:cTn id="34" dur="3000"/>
                                        <p:tgtEl>
                                          <p:spTgt spid="6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0032AEBE-3356-4F8B-89A1-2AF616EC7E74}"/>
                  </a:ext>
                </a:extLst>
              </p:cNvPr>
              <p:cNvSpPr txBox="1"/>
              <p:nvPr/>
            </p:nvSpPr>
            <p:spPr>
              <a:xfrm>
                <a:off x="0" y="764704"/>
                <a:ext cx="9144000" cy="5664179"/>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Considérons de nouveau l’échange d’électrons entre O and R :</a:t>
                </a:r>
              </a:p>
              <a:p>
                <a:pPr algn="ctr"/>
                <a:r>
                  <a:rPr lang="fr-FR" sz="2400" dirty="0">
                    <a:latin typeface="Times New Roman" panose="02020603050405020304" pitchFamily="18" charset="0"/>
                    <a:cs typeface="Times New Roman" panose="02020603050405020304" pitchFamily="18" charset="0"/>
                    <a:sym typeface="Wingdings" panose="05000000000000000000" pitchFamily="2" charset="2"/>
                  </a:rPr>
                  <a:t>    O + n e</a:t>
                </a:r>
                <a:r>
                  <a:rPr lang="fr-FR" sz="2400" baseline="30000" dirty="0">
                    <a:latin typeface="Times New Roman" panose="02020603050405020304" pitchFamily="18" charset="0"/>
                    <a:cs typeface="Times New Roman" panose="02020603050405020304" pitchFamily="18" charset="0"/>
                    <a:sym typeface="Wingdings" panose="05000000000000000000" pitchFamily="2" charset="2"/>
                  </a:rPr>
                  <a:t>-</a:t>
                </a:r>
                <a:r>
                  <a:rPr lang="fr-FR" sz="2400" dirty="0">
                    <a:latin typeface="Times New Roman" panose="02020603050405020304" pitchFamily="18" charset="0"/>
                    <a:cs typeface="Times New Roman" panose="02020603050405020304" pitchFamily="18" charset="0"/>
                    <a:sym typeface="Wingdings" panose="05000000000000000000" pitchFamily="2" charset="2"/>
                  </a:rPr>
                  <a:t> = R</a:t>
                </a:r>
              </a:p>
              <a:p>
                <a:pPr marL="342900" indent="-342900">
                  <a:buFont typeface="Wingdings" panose="05000000000000000000" pitchFamily="2" charset="2"/>
                  <a:buChar char="à"/>
                </a:pP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4000500" lvl="8"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Rappel : une électrode plongée dans une solution contenant O et R prend spontanément le potentiel d’équilibre :</a:t>
                </a:r>
              </a:p>
              <a:p>
                <a:pPr lvl="8"/>
                <a14:m>
                  <m:oMathPara xmlns:m="http://schemas.openxmlformats.org/officeDocument/2006/math">
                    <m:oMathParaPr>
                      <m:jc m:val="centerGroup"/>
                    </m:oMathParaPr>
                    <m:oMath xmlns:m="http://schemas.openxmlformats.org/officeDocument/2006/math">
                      <m:sSub>
                        <m:sSubPr>
                          <m:ctrlPr>
                            <a:rPr lang="fr-FR" sz="2400" i="1">
                              <a:latin typeface="Cambria Math" panose="02040503050406030204" pitchFamily="18" charset="0"/>
                            </a:rPr>
                          </m:ctrlPr>
                        </m:sSubPr>
                        <m:e>
                          <m:r>
                            <a:rPr lang="fr-FR" sz="2400" i="1">
                              <a:latin typeface="Cambria Math" panose="02040503050406030204" pitchFamily="18" charset="0"/>
                            </a:rPr>
                            <m:t>            </m:t>
                          </m:r>
                          <m:r>
                            <a:rPr lang="fr-FR" sz="2400" i="1">
                              <a:latin typeface="Cambria Math" panose="02040503050406030204" pitchFamily="18" charset="0"/>
                            </a:rPr>
                            <m:t>𝐸</m:t>
                          </m:r>
                        </m:e>
                        <m:sub>
                          <m:r>
                            <a:rPr lang="fr-FR" altLang="fr-FR" sz="2400" i="1" baseline="-25000" dirty="0">
                              <a:latin typeface="Cambria Math" panose="02040503050406030204" pitchFamily="18" charset="0"/>
                              <a:ea typeface="Calibri" panose="020F0502020204030204" pitchFamily="34" charset="0"/>
                              <a:cs typeface="Times New Roman" panose="02020603050405020304" pitchFamily="18" charset="0"/>
                            </a:rPr>
                            <m:t>𝐸𝑞</m:t>
                          </m:r>
                        </m:sub>
                      </m:sSub>
                      <m:sSub>
                        <m:sSubPr>
                          <m:ctrlPr>
                            <a:rPr lang="fr-FR" sz="2400" i="1">
                              <a:latin typeface="Cambria Math" panose="02040503050406030204" pitchFamily="18" charset="0"/>
                            </a:rPr>
                          </m:ctrlPr>
                        </m:sSubPr>
                        <m:e>
                          <m:r>
                            <a:rPr lang="fr-FR" sz="2400" i="1">
                              <a:latin typeface="Cambria Math" panose="02040503050406030204" pitchFamily="18" charset="0"/>
                            </a:rPr>
                            <m:t>=</m:t>
                          </m:r>
                          <m:r>
                            <a:rPr lang="fr-FR" sz="2400" i="1">
                              <a:latin typeface="Cambria Math" panose="02040503050406030204" pitchFamily="18" charset="0"/>
                            </a:rPr>
                            <m:t>𝐸</m:t>
                          </m:r>
                        </m:e>
                        <m:sub>
                          <m:r>
                            <a:rPr lang="fr-FR" altLang="fr-FR" sz="2400" i="1" baseline="-25000" dirty="0">
                              <a:latin typeface="Cambria Math" panose="02040503050406030204" pitchFamily="18" charset="0"/>
                              <a:ea typeface="Calibri" panose="020F0502020204030204" pitchFamily="34" charset="0"/>
                              <a:cs typeface="Times New Roman" panose="02020603050405020304" pitchFamily="18" charset="0"/>
                            </a:rPr>
                            <m:t>𝑂</m:t>
                          </m:r>
                          <m:r>
                            <a:rPr lang="fr-FR" altLang="fr-FR" sz="2400" i="1" baseline="-15000" dirty="0">
                              <a:latin typeface="Cambria Math" panose="02040503050406030204" pitchFamily="18" charset="0"/>
                              <a:ea typeface="Calibri" panose="020F0502020204030204" pitchFamily="34" charset="0"/>
                              <a:cs typeface="Times New Roman" panose="02020603050405020304" pitchFamily="18" charset="0"/>
                            </a:rPr>
                            <m:t>/</m:t>
                          </m:r>
                          <m:r>
                            <a:rPr lang="fr-FR" altLang="fr-FR" sz="2400" i="1" baseline="-25000" dirty="0">
                              <a:latin typeface="Cambria Math" panose="02040503050406030204" pitchFamily="18" charset="0"/>
                              <a:ea typeface="Calibri" panose="020F0502020204030204" pitchFamily="34" charset="0"/>
                              <a:cs typeface="Times New Roman" panose="02020603050405020304" pitchFamily="18" charset="0"/>
                            </a:rPr>
                            <m:t>𝑅</m:t>
                          </m:r>
                        </m:sub>
                      </m:sSub>
                      <m:sSub>
                        <m:sSubPr>
                          <m:ctrlPr>
                            <a:rPr lang="fr-FR" sz="2400" i="1">
                              <a:latin typeface="Cambria Math" panose="02040503050406030204" pitchFamily="18" charset="0"/>
                            </a:rPr>
                          </m:ctrlPr>
                        </m:sSubPr>
                        <m:e>
                          <m:r>
                            <a:rPr lang="fr-FR" sz="2400" i="1">
                              <a:latin typeface="Cambria Math" panose="02040503050406030204" pitchFamily="18" charset="0"/>
                            </a:rPr>
                            <m:t>=</m:t>
                          </m:r>
                          <m:r>
                            <a:rPr lang="fr-FR" sz="2400" i="1">
                              <a:latin typeface="Cambria Math" panose="02040503050406030204" pitchFamily="18" charset="0"/>
                            </a:rPr>
                            <m:t>𝐸</m:t>
                          </m:r>
                          <m:r>
                            <a:rPr lang="fr-FR" sz="2400" b="0" i="1" smtClean="0">
                              <a:latin typeface="Cambria Math" panose="02040503050406030204" pitchFamily="18" charset="0"/>
                            </a:rPr>
                            <m:t>°</m:t>
                          </m:r>
                        </m:e>
                        <m:sub>
                          <m:r>
                            <a:rPr lang="fr-FR" altLang="fr-FR" sz="2400" i="1" baseline="-25000" dirty="0">
                              <a:latin typeface="Cambria Math" panose="02040503050406030204" pitchFamily="18" charset="0"/>
                              <a:ea typeface="Calibri" panose="020F0502020204030204" pitchFamily="34" charset="0"/>
                              <a:cs typeface="Times New Roman" panose="02020603050405020304" pitchFamily="18" charset="0"/>
                            </a:rPr>
                            <m:t>𝑂</m:t>
                          </m:r>
                          <m:r>
                            <a:rPr lang="fr-FR" altLang="fr-FR" sz="2400" i="1" baseline="-15000" dirty="0">
                              <a:latin typeface="Cambria Math" panose="02040503050406030204" pitchFamily="18" charset="0"/>
                              <a:ea typeface="Calibri" panose="020F0502020204030204" pitchFamily="34" charset="0"/>
                              <a:cs typeface="Times New Roman" panose="02020603050405020304" pitchFamily="18" charset="0"/>
                            </a:rPr>
                            <m:t>/</m:t>
                          </m:r>
                          <m:r>
                            <a:rPr lang="fr-FR" altLang="fr-FR" sz="2400" i="1" baseline="-25000" dirty="0">
                              <a:latin typeface="Cambria Math" panose="02040503050406030204" pitchFamily="18" charset="0"/>
                              <a:ea typeface="Calibri" panose="020F0502020204030204" pitchFamily="34" charset="0"/>
                              <a:cs typeface="Times New Roman" panose="02020603050405020304" pitchFamily="18" charset="0"/>
                            </a:rPr>
                            <m:t>𝑅</m:t>
                          </m:r>
                        </m:sub>
                      </m:sSub>
                      <m:r>
                        <a:rPr lang="fr-FR" sz="2400">
                          <a:latin typeface="Cambria Math" panose="02040503050406030204" pitchFamily="18" charset="0"/>
                        </a:rPr>
                        <m:t>+</m:t>
                      </m:r>
                      <m:f>
                        <m:fPr>
                          <m:ctrlPr>
                            <a:rPr lang="fr-FR" sz="2400" i="1">
                              <a:latin typeface="Cambria Math" panose="02040503050406030204" pitchFamily="18" charset="0"/>
                            </a:rPr>
                          </m:ctrlPr>
                        </m:fPr>
                        <m:num>
                          <m:r>
                            <a:rPr lang="fr-FR" sz="2400" i="1">
                              <a:latin typeface="Cambria Math" panose="02040503050406030204" pitchFamily="18" charset="0"/>
                            </a:rPr>
                            <m:t>𝑅𝑇</m:t>
                          </m:r>
                        </m:num>
                        <m:den>
                          <m:r>
                            <a:rPr lang="fr-FR" sz="2400" i="1">
                              <a:latin typeface="Cambria Math" panose="02040503050406030204" pitchFamily="18" charset="0"/>
                            </a:rPr>
                            <m:t>𝑛𝐹</m:t>
                          </m:r>
                        </m:den>
                      </m:f>
                      <m:func>
                        <m:funcPr>
                          <m:ctrlPr>
                            <a:rPr lang="fr-FR" sz="2400" i="1">
                              <a:latin typeface="Cambria Math" panose="02040503050406030204" pitchFamily="18" charset="0"/>
                            </a:rPr>
                          </m:ctrlPr>
                        </m:funcPr>
                        <m:fName>
                          <m:r>
                            <a:rPr lang="fr-FR" sz="2400" i="1">
                              <a:latin typeface="Cambria Math" panose="02040503050406030204" pitchFamily="18" charset="0"/>
                            </a:rPr>
                            <m:t>𝑙𝑛</m:t>
                          </m:r>
                        </m:fName>
                        <m:e>
                          <m:f>
                            <m:fPr>
                              <m:ctrlPr>
                                <a:rPr lang="fr-FR" sz="2400" i="1">
                                  <a:latin typeface="Cambria Math" panose="02040503050406030204" pitchFamily="18" charset="0"/>
                                </a:rPr>
                              </m:ctrlPr>
                            </m:fPr>
                            <m:num>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m:t>
                              </m:r>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𝑂</m:t>
                              </m:r>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m:t>
                              </m:r>
                            </m:num>
                            <m:den>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m:t>
                              </m:r>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𝑅</m:t>
                              </m:r>
                              <m:r>
                                <a:rPr lang="fr-FR" altLang="fr-FR" sz="2400" i="1" dirty="0">
                                  <a:latin typeface="Cambria Math" panose="02040503050406030204" pitchFamily="18" charset="0"/>
                                  <a:ea typeface="Calibri" panose="020F0502020204030204" pitchFamily="34" charset="0"/>
                                  <a:cs typeface="Times New Roman" panose="02020603050405020304" pitchFamily="18" charset="0"/>
                                </a:rPr>
                                <m:t>]</m:t>
                              </m:r>
                            </m:den>
                          </m:f>
                        </m:e>
                      </m:func>
                    </m:oMath>
                  </m:oMathPara>
                </a14:m>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Quand l’interface est à l’équilibre, les concentrations de O et R sont fixées. O peut continuer à être réduit et R à être oxydé, mais les deux réactions se produisent à la même vitesse, de sorte que le bilan de l’échange électronique et le courant circulant dans le circuit sont nuls.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C’est la situation observée dans les cellules électrochimiques où les deux électrodes sont seulement reliées par un voltmètre.</a:t>
                </a:r>
              </a:p>
            </p:txBody>
          </p:sp>
        </mc:Choice>
        <mc:Fallback xmlns="">
          <p:sp>
            <p:nvSpPr>
              <p:cNvPr id="3" name="ZoneTexte 2">
                <a:extLst>
                  <a:ext uri="{FF2B5EF4-FFF2-40B4-BE49-F238E27FC236}">
                    <a16:creationId xmlns:a16="http://schemas.microsoft.com/office/drawing/2014/main" id="{0032AEBE-3356-4F8B-89A1-2AF616EC7E74}"/>
                  </a:ext>
                </a:extLst>
              </p:cNvPr>
              <p:cNvSpPr txBox="1">
                <a:spLocks noRot="1" noChangeAspect="1" noMove="1" noResize="1" noEditPoints="1" noAdjustHandles="1" noChangeArrowheads="1" noChangeShapeType="1" noTextEdit="1"/>
              </p:cNvSpPr>
              <p:nvPr/>
            </p:nvSpPr>
            <p:spPr>
              <a:xfrm>
                <a:off x="0" y="764704"/>
                <a:ext cx="9144000" cy="5664179"/>
              </a:xfrm>
              <a:prstGeom prst="rect">
                <a:avLst/>
              </a:prstGeom>
              <a:blipFill>
                <a:blip r:embed="rId5"/>
                <a:stretch>
                  <a:fillRect l="-867" t="-860" r="-1400" b="-1398"/>
                </a:stretch>
              </a:blipFill>
            </p:spPr>
            <p:txBody>
              <a:bodyPr/>
              <a:lstStyle/>
              <a:p>
                <a:r>
                  <a:rPr lang="fr-FR">
                    <a:noFill/>
                  </a:rPr>
                  <a:t> </a:t>
                </a:r>
              </a:p>
            </p:txBody>
          </p:sp>
        </mc:Fallback>
      </mc:AlternateContent>
      <p:sp>
        <p:nvSpPr>
          <p:cNvPr id="4" name="ZoneTexte 3">
            <a:extLst>
              <a:ext uri="{FF2B5EF4-FFF2-40B4-BE49-F238E27FC236}">
                <a16:creationId xmlns:a16="http://schemas.microsoft.com/office/drawing/2014/main" id="{23947399-E5D7-4CFD-B127-30765AA9F5B8}"/>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Introduction aux courbes intensité-potentiel</a:t>
            </a:r>
            <a:endParaRPr lang="fr-FR" sz="3200" i="1" baseline="-25000" dirty="0">
              <a:solidFill>
                <a:srgbClr val="0000CC"/>
              </a:solidFill>
            </a:endParaRPr>
          </a:p>
        </p:txBody>
      </p:sp>
      <p:pic>
        <p:nvPicPr>
          <p:cNvPr id="2" name="Image 1">
            <a:extLst>
              <a:ext uri="{FF2B5EF4-FFF2-40B4-BE49-F238E27FC236}">
                <a16:creationId xmlns:a16="http://schemas.microsoft.com/office/drawing/2014/main" id="{8394841E-72FC-4660-8071-A376E45A2139}"/>
              </a:ext>
            </a:extLst>
          </p:cNvPr>
          <p:cNvPicPr>
            <a:picLocks noChangeAspect="1"/>
          </p:cNvPicPr>
          <p:nvPr/>
        </p:nvPicPr>
        <p:blipFill>
          <a:blip r:embed="rId6"/>
          <a:stretch>
            <a:fillRect/>
          </a:stretch>
        </p:blipFill>
        <p:spPr>
          <a:xfrm>
            <a:off x="755576" y="1196752"/>
            <a:ext cx="2876550" cy="2686050"/>
          </a:xfrm>
          <a:prstGeom prst="rect">
            <a:avLst/>
          </a:prstGeom>
        </p:spPr>
      </p:pic>
    </p:spTree>
    <p:custDataLst>
      <p:tags r:id="rId1"/>
    </p:custDataLst>
    <p:extLst>
      <p:ext uri="{BB962C8B-B14F-4D97-AF65-F5344CB8AC3E}">
        <p14:creationId xmlns:p14="http://schemas.microsoft.com/office/powerpoint/2010/main" val="4023565689"/>
      </p:ext>
    </p:extLst>
  </p:cSld>
  <p:clrMapOvr>
    <a:masterClrMapping/>
  </p:clrMapOvr>
  <mc:AlternateContent xmlns:mc="http://schemas.openxmlformats.org/markup-compatibility/2006" xmlns:p14="http://schemas.microsoft.com/office/powerpoint/2010/main">
    <mc:Choice Requires="p14">
      <p:transition spd="slow" p14:dur="2000" advTm="85107"/>
    </mc:Choice>
    <mc:Fallback xmlns="">
      <p:transition spd="slow" advTm="851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EA90C20-FD7D-4F74-8DB8-82CF86BF8520}"/>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Introduction aux courbes intensité-potentiel</a:t>
            </a:r>
            <a:endParaRPr lang="fr-FR" sz="3200" i="1" baseline="-25000" dirty="0">
              <a:solidFill>
                <a:srgbClr val="0000CC"/>
              </a:solidFill>
            </a:endParaRPr>
          </a:p>
        </p:txBody>
      </p:sp>
      <p:sp>
        <p:nvSpPr>
          <p:cNvPr id="4" name="ZoneTexte 3">
            <a:extLst>
              <a:ext uri="{FF2B5EF4-FFF2-40B4-BE49-F238E27FC236}">
                <a16:creationId xmlns:a16="http://schemas.microsoft.com/office/drawing/2014/main" id="{D6B610FA-29C1-4F72-A26A-CB8A054FF111}"/>
              </a:ext>
            </a:extLst>
          </p:cNvPr>
          <p:cNvSpPr txBox="1"/>
          <p:nvPr/>
        </p:nvSpPr>
        <p:spPr>
          <a:xfrm>
            <a:off x="0" y="764704"/>
            <a:ext cx="9144000" cy="5539978"/>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Pour observer un échange d’électrons et mesurer un courant électrique </a:t>
            </a:r>
            <a:r>
              <a:rPr lang="fr-FR" sz="2400" i="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i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dans le circuit, il est donc nécessaire de porter l’électrode à un potentiel différent de son potentiel d’équilibre (Nernst) en utilisant un générateur auxiliaire.</a:t>
            </a:r>
            <a:endParaRPr lang="fr-FR" sz="2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1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La différence entre le potentiel appliqué à l’électrode et le potentiel d’équilibre est appelée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surtension. </a:t>
            </a:r>
            <a:r>
              <a:rPr lang="fr-FR" sz="2400" dirty="0">
                <a:latin typeface="Times New Roman" panose="02020603050405020304" pitchFamily="18" charset="0"/>
                <a:cs typeface="Times New Roman" panose="02020603050405020304" pitchFamily="18" charset="0"/>
                <a:sym typeface="Wingdings" panose="05000000000000000000" pitchFamily="2" charset="2"/>
              </a:rPr>
              <a:t>Ce paramètre cinétique peut être facilement ajusté à l’aide du générateur.</a:t>
            </a:r>
          </a:p>
          <a:p>
            <a:pPr marL="342900" indent="-342900">
              <a:buFont typeface="Wingdings" panose="05000000000000000000" pitchFamily="2" charset="2"/>
              <a:buChar char="à"/>
            </a:pPr>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Si une surtension positive (ou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anodique</a:t>
            </a:r>
            <a:r>
              <a:rPr lang="fr-FR" sz="2400" dirty="0">
                <a:latin typeface="Times New Roman" panose="02020603050405020304" pitchFamily="18" charset="0"/>
                <a:cs typeface="Times New Roman" panose="02020603050405020304" pitchFamily="18" charset="0"/>
                <a:sym typeface="Wingdings" panose="05000000000000000000" pitchFamily="2" charset="2"/>
              </a:rPr>
              <a:t>) est appliquée (E&gt;</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dirty="0">
                <a:latin typeface="Times New Roman" panose="02020603050405020304" pitchFamily="18" charset="0"/>
                <a:cs typeface="Times New Roman" panose="02020603050405020304" pitchFamily="18" charset="0"/>
                <a:sym typeface="Wingdings" panose="05000000000000000000" pitchFamily="2" charset="2"/>
              </a:rPr>
              <a:t>), une oxydation nette se produira à l’électrode pour augmenter </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baseline="-25000"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latin typeface="Times New Roman" panose="02020603050405020304" pitchFamily="18" charset="0"/>
                <a:cs typeface="Times New Roman" panose="02020603050405020304" pitchFamily="18" charset="0"/>
                <a:sym typeface="Wingdings" panose="05000000000000000000" pitchFamily="2" charset="2"/>
              </a:rPr>
              <a:t>et égaliser </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baseline="-25000"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latin typeface="Times New Roman" panose="02020603050405020304" pitchFamily="18" charset="0"/>
                <a:cs typeface="Times New Roman" panose="02020603050405020304" pitchFamily="18" charset="0"/>
                <a:sym typeface="Wingdings" panose="05000000000000000000" pitchFamily="2" charset="2"/>
              </a:rPr>
              <a:t>et E. Un courant positif circulera alors dans le circuit.</a:t>
            </a:r>
          </a:p>
          <a:p>
            <a:pPr marL="342900" indent="-342900">
              <a:buFont typeface="Wingdings" panose="05000000000000000000" pitchFamily="2" charset="2"/>
              <a:buChar char="à"/>
            </a:pPr>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Inversement, si une surtension négative (ou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cathodique</a:t>
            </a:r>
            <a:r>
              <a:rPr lang="fr-FR" sz="2400" dirty="0">
                <a:latin typeface="Times New Roman" panose="02020603050405020304" pitchFamily="18" charset="0"/>
                <a:cs typeface="Times New Roman" panose="02020603050405020304" pitchFamily="18" charset="0"/>
                <a:sym typeface="Wingdings" panose="05000000000000000000" pitchFamily="2" charset="2"/>
              </a:rPr>
              <a:t>) est appliquée (E&lt;</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dirty="0">
                <a:latin typeface="Times New Roman" panose="02020603050405020304" pitchFamily="18" charset="0"/>
                <a:cs typeface="Times New Roman" panose="02020603050405020304" pitchFamily="18" charset="0"/>
                <a:sym typeface="Wingdings" panose="05000000000000000000" pitchFamily="2" charset="2"/>
              </a:rPr>
              <a:t>), une réduction nette se produira à l’électrode et un courant négatif circulera dans le circuit.</a:t>
            </a:r>
          </a:p>
        </p:txBody>
      </p:sp>
    </p:spTree>
    <p:custDataLst>
      <p:tags r:id="rId1"/>
    </p:custDataLst>
    <p:extLst>
      <p:ext uri="{BB962C8B-B14F-4D97-AF65-F5344CB8AC3E}">
        <p14:creationId xmlns:p14="http://schemas.microsoft.com/office/powerpoint/2010/main" val="3663642487"/>
      </p:ext>
    </p:extLst>
  </p:cSld>
  <p:clrMapOvr>
    <a:masterClrMapping/>
  </p:clrMapOvr>
  <mc:AlternateContent xmlns:mc="http://schemas.openxmlformats.org/markup-compatibility/2006" xmlns:p14="http://schemas.microsoft.com/office/powerpoint/2010/main">
    <mc:Choice Requires="p14">
      <p:transition spd="slow" p14:dur="2000" advTm="79611"/>
    </mc:Choice>
    <mc:Fallback xmlns="">
      <p:transition spd="slow" advTm="796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2DE853B-EE6B-4E07-9C4D-58F32C966E33}"/>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Introduction aux courbes intensité-potentiel</a:t>
            </a:r>
            <a:endParaRPr lang="fr-FR" sz="3200" i="1" baseline="-25000" dirty="0">
              <a:solidFill>
                <a:srgbClr val="0000CC"/>
              </a:solidFill>
            </a:endParaRPr>
          </a:p>
        </p:txBody>
      </p:sp>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ECD704E8-D565-4855-AB48-05A4534A449B}"/>
                  </a:ext>
                </a:extLst>
              </p:cNvPr>
              <p:cNvSpPr txBox="1"/>
              <p:nvPr/>
            </p:nvSpPr>
            <p:spPr>
              <a:xfrm>
                <a:off x="0" y="805953"/>
                <a:ext cx="9252520" cy="5554469"/>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En pratique, le potentiel est balayé entre deux valeurs extrêmes </a:t>
                </a:r>
                <a:r>
                  <a:rPr lang="fr-FR" sz="2400" i="1"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i="1" baseline="-25000" dirty="0" err="1">
                    <a:latin typeface="Times New Roman" panose="02020603050405020304" pitchFamily="18" charset="0"/>
                    <a:cs typeface="Times New Roman" panose="02020603050405020304" pitchFamily="18" charset="0"/>
                    <a:sym typeface="Wingdings" panose="05000000000000000000" pitchFamily="2" charset="2"/>
                  </a:rPr>
                  <a:t>i</a:t>
                </a:r>
                <a:r>
                  <a:rPr lang="fr-FR" sz="2400" dirty="0">
                    <a:latin typeface="Times New Roman" panose="02020603050405020304" pitchFamily="18" charset="0"/>
                    <a:cs typeface="Times New Roman" panose="02020603050405020304" pitchFamily="18" charset="0"/>
                    <a:sym typeface="Wingdings" panose="05000000000000000000" pitchFamily="2" charset="2"/>
                  </a:rPr>
                  <a:t> et </a:t>
                </a:r>
                <a:r>
                  <a:rPr lang="fr-FR" sz="2400" i="1"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i="1" baseline="-25000" dirty="0" err="1">
                    <a:latin typeface="Times New Roman" panose="02020603050405020304" pitchFamily="18" charset="0"/>
                    <a:cs typeface="Times New Roman" panose="02020603050405020304" pitchFamily="18" charset="0"/>
                    <a:sym typeface="Wingdings" panose="05000000000000000000" pitchFamily="2" charset="2"/>
                  </a:rPr>
                  <a:t>f</a:t>
                </a:r>
                <a:endParaRPr lang="fr-FR" sz="2400" i="1" baseline="-25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sz="2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courant </a:t>
                </a:r>
                <a:r>
                  <a:rPr lang="fr-FR" sz="2400" i="1" dirty="0">
                    <a:latin typeface="Times New Roman" panose="02020603050405020304" pitchFamily="18" charset="0"/>
                    <a:cs typeface="Times New Roman" panose="02020603050405020304" pitchFamily="18" charset="0"/>
                    <a:sym typeface="Wingdings" panose="05000000000000000000" pitchFamily="2" charset="2"/>
                  </a:rPr>
                  <a:t>i</a:t>
                </a:r>
                <a:r>
                  <a:rPr lang="fr-FR" sz="2400" dirty="0">
                    <a:latin typeface="Times New Roman" panose="02020603050405020304" pitchFamily="18" charset="0"/>
                    <a:cs typeface="Times New Roman" panose="02020603050405020304" pitchFamily="18" charset="0"/>
                    <a:sym typeface="Wingdings" panose="05000000000000000000" pitchFamily="2" charset="2"/>
                  </a:rPr>
                  <a:t> est mesuré à l’aide d’un ampèremètre pour chaque valeur de potentiel appliqué.</a:t>
                </a:r>
              </a:p>
              <a:p>
                <a:pPr marL="342900" indent="-342900">
                  <a:buFont typeface="Wingdings" panose="05000000000000000000" pitchFamily="2" charset="2"/>
                  <a:buChar char="à"/>
                </a:pPr>
                <a:endParaRPr lang="fr-FR" sz="2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Les données expérimentales sont présentées sous la forme d’une courbe </a:t>
                </a:r>
                <a:r>
                  <a:rPr lang="fr-FR" sz="2400" i="1" dirty="0">
                    <a:latin typeface="Times New Roman" panose="02020603050405020304" pitchFamily="18" charset="0"/>
                    <a:cs typeface="Times New Roman" panose="02020603050405020304" pitchFamily="18" charset="0"/>
                    <a:sym typeface="Wingdings" panose="05000000000000000000" pitchFamily="2" charset="2"/>
                  </a:rPr>
                  <a:t>i = f(E) </a:t>
                </a:r>
                <a:r>
                  <a:rPr lang="fr-FR" sz="2400" dirty="0">
                    <a:latin typeface="Times New Roman" panose="02020603050405020304" pitchFamily="18" charset="0"/>
                    <a:cs typeface="Times New Roman" panose="02020603050405020304" pitchFamily="18" charset="0"/>
                    <a:sym typeface="Wingdings" panose="05000000000000000000" pitchFamily="2" charset="2"/>
                  </a:rPr>
                  <a:t>où le courant est porté en ordonnées et le potentiel en abscisses. Ces courbes sont appelées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courbes intensité-potentiel, </a:t>
                </a:r>
                <a:r>
                  <a:rPr lang="fr-FR" sz="2400"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ou</a:t>
                </a:r>
                <a:r>
                  <a:rPr lang="fr-FR" sz="2400"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courbes de polarisation ou </a:t>
                </a:r>
                <a:r>
                  <a:rPr lang="fr-FR" sz="24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voltammogrammes</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p>
              <a:p>
                <a:pPr marL="342900" indent="-342900">
                  <a:buFont typeface="Wingdings" panose="05000000000000000000" pitchFamily="2" charset="2"/>
                  <a:buChar char="à"/>
                </a:pPr>
                <a:endParaRPr lang="fr-FR" sz="2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Elles renseignent sur la cinétique des réactions qui se produisent à l’électrode.</a:t>
                </a:r>
              </a:p>
              <a:p>
                <a:pPr marL="342900" indent="-342900">
                  <a:buFont typeface="Wingdings" panose="05000000000000000000" pitchFamily="2" charset="2"/>
                  <a:buChar char="à"/>
                </a:pPr>
                <a:endParaRPr lang="fr-FR" sz="2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Parfois, c’est la densité de courant </a:t>
                </a:r>
                <a:r>
                  <a:rPr lang="fr-FR" sz="2400" i="1" dirty="0">
                    <a:latin typeface="Times New Roman" panose="02020603050405020304" pitchFamily="18" charset="0"/>
                    <a:ea typeface="Cambria Math" panose="02040503050406030204" pitchFamily="18" charset="0"/>
                    <a:cs typeface="Times New Roman" panose="02020603050405020304" pitchFamily="18" charset="0"/>
                    <a:sym typeface="Wingdings" panose="05000000000000000000" pitchFamily="2" charset="2"/>
                  </a:rPr>
                  <a:t>j</a:t>
                </a:r>
                <a:r>
                  <a:rPr lang="fr-FR" sz="2400" i="1" dirty="0">
                    <a:latin typeface="Times New Roman" panose="02020603050405020304" pitchFamily="18" charset="0"/>
                    <a:ea typeface="Cambria Math" panose="02040503050406030204" pitchFamily="18" charset="0"/>
                    <a:cs typeface="Times New Roman" panose="02020603050405020304" pitchFamily="18" charset="0"/>
                  </a:rPr>
                  <a:t> </a:t>
                </a:r>
                <a:r>
                  <a:rPr lang="fr-FR" sz="2400" i="1" dirty="0">
                    <a:latin typeface="Cambria Math" panose="02040503050406030204" pitchFamily="18" charset="0"/>
                    <a:ea typeface="Cambria Math" panose="02040503050406030204" pitchFamily="18" charset="0"/>
                    <a:cs typeface="Times New Roman" panose="02020603050405020304" pitchFamily="18" charset="0"/>
                    <a:sym typeface="Wingdings" panose="05000000000000000000" pitchFamily="2" charset="2"/>
                  </a:rPr>
                  <a:t>=</a:t>
                </a:r>
                <a:r>
                  <a:rPr lang="fr-FR" sz="2400" i="1" dirty="0">
                    <a:ea typeface="Cambria Math" panose="02040503050406030204" pitchFamily="18" charset="0"/>
                  </a:rPr>
                  <a:t> </a:t>
                </a:r>
                <a14:m>
                  <m:oMath xmlns:m="http://schemas.openxmlformats.org/officeDocument/2006/math">
                    <m:f>
                      <m:fPr>
                        <m:ctrlPr>
                          <a:rPr lang="fr-FR" sz="2400" i="1">
                            <a:latin typeface="Cambria Math" panose="02040503050406030204" pitchFamily="18" charset="0"/>
                            <a:ea typeface="Cambria Math" panose="02040503050406030204" pitchFamily="18" charset="0"/>
                          </a:rPr>
                        </m:ctrlPr>
                      </m:fPr>
                      <m:num>
                        <m:r>
                          <a:rPr lang="fr-FR" sz="2400" b="0" i="1" smtClean="0">
                            <a:latin typeface="Cambria Math" panose="02040503050406030204" pitchFamily="18" charset="0"/>
                            <a:ea typeface="Cambria Math" panose="02040503050406030204" pitchFamily="18" charset="0"/>
                          </a:rPr>
                          <m:t>𝑖</m:t>
                        </m:r>
                      </m:num>
                      <m:den>
                        <m:r>
                          <a:rPr lang="fr-FR" sz="2400" b="0" i="1" smtClean="0">
                            <a:latin typeface="Cambria Math" panose="02040503050406030204" pitchFamily="18" charset="0"/>
                            <a:ea typeface="Cambria Math" panose="02040503050406030204" pitchFamily="18" charset="0"/>
                          </a:rPr>
                          <m:t>𝑆</m:t>
                        </m:r>
                      </m:den>
                    </m:f>
                  </m:oMath>
                </a14:m>
                <a:r>
                  <a:rPr lang="fr-FR" sz="2400" i="1" dirty="0">
                    <a:latin typeface="Times New Roman" panose="02020603050405020304" pitchFamily="18" charset="0"/>
                    <a:cs typeface="Times New Roman" panose="02020603050405020304" pitchFamily="18" charset="0"/>
                    <a:sym typeface="Wingdings" panose="05000000000000000000" pitchFamily="2" charset="2"/>
                  </a:rPr>
                  <a:t> </a:t>
                </a:r>
                <a:r>
                  <a:rPr lang="fr-FR" sz="2400" dirty="0">
                    <a:latin typeface="Times New Roman" panose="02020603050405020304" pitchFamily="18" charset="0"/>
                    <a:cs typeface="Times New Roman" panose="02020603050405020304" pitchFamily="18" charset="0"/>
                    <a:sym typeface="Wingdings" panose="05000000000000000000" pitchFamily="2" charset="2"/>
                  </a:rPr>
                  <a:t>qui est portée en ordonnées à la place du courant </a:t>
                </a:r>
                <a:r>
                  <a:rPr lang="fr-FR" sz="2400" i="1" dirty="0">
                    <a:latin typeface="Times New Roman" panose="02020603050405020304" pitchFamily="18" charset="0"/>
                    <a:cs typeface="Times New Roman" panose="02020603050405020304" pitchFamily="18" charset="0"/>
                    <a:sym typeface="Wingdings" panose="05000000000000000000" pitchFamily="2" charset="2"/>
                  </a:rPr>
                  <a:t>i</a:t>
                </a:r>
                <a:r>
                  <a:rPr lang="fr-FR" sz="2400" dirty="0">
                    <a:latin typeface="Times New Roman" panose="02020603050405020304" pitchFamily="18" charset="0"/>
                    <a:cs typeface="Times New Roman" panose="02020603050405020304" pitchFamily="18" charset="0"/>
                    <a:sym typeface="Wingdings" panose="05000000000000000000" pitchFamily="2" charset="2"/>
                  </a:rPr>
                  <a:t>, mais la signification est la même.</a:t>
                </a:r>
              </a:p>
            </p:txBody>
          </p:sp>
        </mc:Choice>
        <mc:Fallback xmlns="">
          <p:sp>
            <p:nvSpPr>
              <p:cNvPr id="3" name="ZoneTexte 2">
                <a:extLst>
                  <a:ext uri="{FF2B5EF4-FFF2-40B4-BE49-F238E27FC236}">
                    <a16:creationId xmlns:a16="http://schemas.microsoft.com/office/drawing/2014/main" id="{ECD704E8-D565-4855-AB48-05A4534A449B}"/>
                  </a:ext>
                </a:extLst>
              </p:cNvPr>
              <p:cNvSpPr txBox="1">
                <a:spLocks noRot="1" noChangeAspect="1" noMove="1" noResize="1" noEditPoints="1" noAdjustHandles="1" noChangeArrowheads="1" noChangeShapeType="1" noTextEdit="1"/>
              </p:cNvSpPr>
              <p:nvPr/>
            </p:nvSpPr>
            <p:spPr>
              <a:xfrm>
                <a:off x="0" y="805953"/>
                <a:ext cx="9252520" cy="5554469"/>
              </a:xfrm>
              <a:prstGeom prst="rect">
                <a:avLst/>
              </a:prstGeom>
              <a:blipFill>
                <a:blip r:embed="rId5"/>
                <a:stretch>
                  <a:fillRect l="-856" t="-878" b="-1647"/>
                </a:stretch>
              </a:blipFill>
            </p:spPr>
            <p:txBody>
              <a:bodyPr/>
              <a:lstStyle/>
              <a:p>
                <a:r>
                  <a:rPr lang="fr-FR">
                    <a:noFill/>
                  </a:rPr>
                  <a:t> </a:t>
                </a:r>
              </a:p>
            </p:txBody>
          </p:sp>
        </mc:Fallback>
      </mc:AlternateContent>
    </p:spTree>
    <p:custDataLst>
      <p:tags r:id="rId1"/>
    </p:custDataLst>
    <p:extLst>
      <p:ext uri="{BB962C8B-B14F-4D97-AF65-F5344CB8AC3E}">
        <p14:creationId xmlns:p14="http://schemas.microsoft.com/office/powerpoint/2010/main" val="1269935277"/>
      </p:ext>
    </p:extLst>
  </p:cSld>
  <p:clrMapOvr>
    <a:masterClrMapping/>
  </p:clrMapOvr>
  <mc:AlternateContent xmlns:mc="http://schemas.openxmlformats.org/markup-compatibility/2006" xmlns:p14="http://schemas.microsoft.com/office/powerpoint/2010/main">
    <mc:Choice Requires="p14">
      <p:transition spd="slow" p14:dur="2000" advTm="51844"/>
    </mc:Choice>
    <mc:Fallback xmlns="">
      <p:transition spd="slow" advTm="518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a:extLst>
              <a:ext uri="{FF2B5EF4-FFF2-40B4-BE49-F238E27FC236}">
                <a16:creationId xmlns:a16="http://schemas.microsoft.com/office/drawing/2014/main" id="{1BAEB51E-BBEC-44C8-8E05-34A06A9A245C}"/>
              </a:ext>
            </a:extLst>
          </p:cNvPr>
          <p:cNvGrpSpPr/>
          <p:nvPr/>
        </p:nvGrpSpPr>
        <p:grpSpPr>
          <a:xfrm>
            <a:off x="870" y="908720"/>
            <a:ext cx="4571130" cy="5544616"/>
            <a:chOff x="870" y="908720"/>
            <a:chExt cx="4571130" cy="5544616"/>
          </a:xfrm>
        </p:grpSpPr>
        <p:pic>
          <p:nvPicPr>
            <p:cNvPr id="4" name="Image 3">
              <a:extLst>
                <a:ext uri="{FF2B5EF4-FFF2-40B4-BE49-F238E27FC236}">
                  <a16:creationId xmlns:a16="http://schemas.microsoft.com/office/drawing/2014/main" id="{DE26D914-1AF0-45A7-B7F8-65A9AC709A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 y="1735929"/>
              <a:ext cx="4571130" cy="4717407"/>
            </a:xfrm>
            <a:prstGeom prst="rect">
              <a:avLst/>
            </a:prstGeom>
          </p:spPr>
        </p:pic>
        <p:sp>
          <p:nvSpPr>
            <p:cNvPr id="6" name="Rectangle 5">
              <a:extLst>
                <a:ext uri="{FF2B5EF4-FFF2-40B4-BE49-F238E27FC236}">
                  <a16:creationId xmlns:a16="http://schemas.microsoft.com/office/drawing/2014/main" id="{BC6AA61E-0663-4C1E-8937-EF2877A9013A}"/>
                </a:ext>
              </a:extLst>
            </p:cNvPr>
            <p:cNvSpPr/>
            <p:nvPr/>
          </p:nvSpPr>
          <p:spPr>
            <a:xfrm>
              <a:off x="124838" y="908720"/>
              <a:ext cx="4159130" cy="461665"/>
            </a:xfrm>
            <a:prstGeom prst="rect">
              <a:avLst/>
            </a:prstGeom>
          </p:spPr>
          <p:txBody>
            <a:bodyPr wrap="square">
              <a:spAutoFit/>
            </a:bodyPr>
            <a:lstStyle/>
            <a:p>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1</a:t>
              </a:r>
              <a:r>
                <a:rPr lang="fr-FR" sz="2400" baseline="300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ère</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idée: montage à 2 électrodes</a:t>
              </a:r>
            </a:p>
          </p:txBody>
        </p:sp>
      </p:grpSp>
      <p:sp>
        <p:nvSpPr>
          <p:cNvPr id="2" name="ZoneTexte 1">
            <a:extLst>
              <a:ext uri="{FF2B5EF4-FFF2-40B4-BE49-F238E27FC236}">
                <a16:creationId xmlns:a16="http://schemas.microsoft.com/office/drawing/2014/main" id="{5B525C5D-3F42-48FB-B4D0-4B5D7CAB7534}"/>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Dispositif expérimental</a:t>
            </a:r>
            <a:endParaRPr lang="fr-FR" sz="3200" i="1" baseline="-25000" dirty="0">
              <a:solidFill>
                <a:srgbClr val="0000CC"/>
              </a:solidFill>
            </a:endParaRPr>
          </a:p>
        </p:txBody>
      </p:sp>
      <p:sp>
        <p:nvSpPr>
          <p:cNvPr id="5" name="ZoneTexte 4">
            <a:extLst>
              <a:ext uri="{FF2B5EF4-FFF2-40B4-BE49-F238E27FC236}">
                <a16:creationId xmlns:a16="http://schemas.microsoft.com/office/drawing/2014/main" id="{A79C62A1-359A-42FA-A854-3999F3BC5F7C}"/>
              </a:ext>
            </a:extLst>
          </p:cNvPr>
          <p:cNvSpPr txBox="1"/>
          <p:nvPr/>
        </p:nvSpPr>
        <p:spPr>
          <a:xfrm>
            <a:off x="4355976" y="1370385"/>
            <a:ext cx="4663186" cy="5170646"/>
          </a:xfrm>
          <a:prstGeom prst="rect">
            <a:avLst/>
          </a:prstGeom>
          <a:noFill/>
        </p:spPr>
        <p:txBody>
          <a:bodyPr wrap="square" rtlCol="0">
            <a:spAutoFit/>
          </a:bodyPr>
          <a:lstStyle/>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potentiel est appliqué et mesuré entre l’électrode de travail et l’électrode de référence.</a:t>
            </a:r>
          </a:p>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courant </a:t>
            </a:r>
            <a:r>
              <a:rPr lang="fr-FR" sz="2400" i="1" dirty="0">
                <a:latin typeface="Times New Roman" panose="02020603050405020304" pitchFamily="18" charset="0"/>
                <a:cs typeface="Times New Roman" panose="02020603050405020304" pitchFamily="18" charset="0"/>
                <a:sym typeface="Wingdings" panose="05000000000000000000" pitchFamily="2" charset="2"/>
              </a:rPr>
              <a:t>i</a:t>
            </a:r>
            <a:r>
              <a:rPr lang="fr-FR" sz="2400" dirty="0">
                <a:latin typeface="Times New Roman" panose="02020603050405020304" pitchFamily="18" charset="0"/>
                <a:cs typeface="Times New Roman" panose="02020603050405020304" pitchFamily="18" charset="0"/>
                <a:sym typeface="Wingdings" panose="05000000000000000000" pitchFamily="2" charset="2"/>
              </a:rPr>
              <a:t> traverse l’électrode de travail et l’électrode de référence.</a:t>
            </a:r>
          </a:p>
          <a:p>
            <a:pPr marL="342900" indent="-342900">
              <a:buFont typeface="Wingdings" panose="05000000000000000000" pitchFamily="2" charset="2"/>
              <a:buChar char="à"/>
            </a:pPr>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Ce montage ne permet pas de maintenir le potentiel de l’électrode de référence constant.</a:t>
            </a:r>
          </a:p>
          <a:p>
            <a:r>
              <a:rPr lang="fr-FR" sz="2400" dirty="0">
                <a:latin typeface="Times New Roman" panose="02020603050405020304" pitchFamily="18" charset="0"/>
                <a:cs typeface="Times New Roman" panose="02020603050405020304" pitchFamily="18" charset="0"/>
                <a:sym typeface="Wingdings" panose="05000000000000000000" pitchFamily="2" charset="2"/>
              </a:rPr>
              <a:t>     </a:t>
            </a:r>
          </a:p>
          <a:p>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Un courant ne doit jamais tra-</a:t>
            </a:r>
          </a:p>
          <a:p>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verser l’électrode de référence!</a:t>
            </a:r>
            <a:endParaRPr lang="fr-FR" sz="2400" dirty="0">
              <a:solidFill>
                <a:srgbClr val="FF0000"/>
              </a:solidFill>
              <a:latin typeface="Times New Roman" panose="02020603050405020304" pitchFamily="18" charset="0"/>
              <a:cs typeface="Times New Roman" panose="02020603050405020304" pitchFamily="18" charset="0"/>
            </a:endParaRPr>
          </a:p>
        </p:txBody>
      </p:sp>
      <p:sp>
        <p:nvSpPr>
          <p:cNvPr id="8" name="Signe de multiplication 7">
            <a:extLst>
              <a:ext uri="{FF2B5EF4-FFF2-40B4-BE49-F238E27FC236}">
                <a16:creationId xmlns:a16="http://schemas.microsoft.com/office/drawing/2014/main" id="{ADB5EF4E-033D-4449-AFD5-C08EF9576107}"/>
              </a:ext>
            </a:extLst>
          </p:cNvPr>
          <p:cNvSpPr/>
          <p:nvPr/>
        </p:nvSpPr>
        <p:spPr>
          <a:xfrm>
            <a:off x="1115616" y="2972627"/>
            <a:ext cx="2520280" cy="2448272"/>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ustDataLst>
      <p:tags r:id="rId1"/>
    </p:custDataLst>
    <p:extLst>
      <p:ext uri="{BB962C8B-B14F-4D97-AF65-F5344CB8AC3E}">
        <p14:creationId xmlns:p14="http://schemas.microsoft.com/office/powerpoint/2010/main" val="3030677284"/>
      </p:ext>
    </p:extLst>
  </p:cSld>
  <p:clrMapOvr>
    <a:masterClrMapping/>
  </p:clrMapOvr>
  <mc:AlternateContent xmlns:mc="http://schemas.openxmlformats.org/markup-compatibility/2006" xmlns:p14="http://schemas.microsoft.com/office/powerpoint/2010/main">
    <mc:Choice Requires="p14">
      <p:transition spd="slow" p14:dur="2000" advTm="128063"/>
    </mc:Choice>
    <mc:Fallback xmlns="">
      <p:transition spd="slow" advTm="1280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F7F587-074D-4BBB-A76E-C5A9C6AF1261}"/>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Dispositif expérimental</a:t>
            </a:r>
            <a:endParaRPr lang="fr-FR" sz="3200" i="1" baseline="-25000" dirty="0">
              <a:solidFill>
                <a:srgbClr val="0000CC"/>
              </a:solidFill>
            </a:endParaRPr>
          </a:p>
        </p:txBody>
      </p:sp>
      <p:sp>
        <p:nvSpPr>
          <p:cNvPr id="6" name="ZoneTexte 5">
            <a:extLst>
              <a:ext uri="{FF2B5EF4-FFF2-40B4-BE49-F238E27FC236}">
                <a16:creationId xmlns:a16="http://schemas.microsoft.com/office/drawing/2014/main" id="{09D26F53-50C0-405C-A38C-7B9E1CF4F3A7}"/>
              </a:ext>
            </a:extLst>
          </p:cNvPr>
          <p:cNvSpPr txBox="1"/>
          <p:nvPr/>
        </p:nvSpPr>
        <p:spPr>
          <a:xfrm>
            <a:off x="4445318" y="1670605"/>
            <a:ext cx="4663186" cy="4431983"/>
          </a:xfrm>
          <a:prstGeom prst="rect">
            <a:avLst/>
          </a:prstGeom>
          <a:noFill/>
        </p:spPr>
        <p:txBody>
          <a:bodyPr wrap="square" rtlCol="0">
            <a:spAutoFit/>
          </a:bodyPr>
          <a:lstStyle/>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potentiel est appliqué et mesuré entre l’électrode de travail et l’électrode de référence.</a:t>
            </a:r>
          </a:p>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 courant </a:t>
            </a:r>
            <a:r>
              <a:rPr lang="fr-FR" sz="2400" i="1" dirty="0">
                <a:latin typeface="Times New Roman" panose="02020603050405020304" pitchFamily="18" charset="0"/>
                <a:cs typeface="Times New Roman" panose="02020603050405020304" pitchFamily="18" charset="0"/>
                <a:sym typeface="Wingdings" panose="05000000000000000000" pitchFamily="2" charset="2"/>
              </a:rPr>
              <a:t>i</a:t>
            </a:r>
            <a:r>
              <a:rPr lang="fr-FR" sz="2400" dirty="0">
                <a:latin typeface="Times New Roman" panose="02020603050405020304" pitchFamily="18" charset="0"/>
                <a:cs typeface="Times New Roman" panose="02020603050405020304" pitchFamily="18" charset="0"/>
                <a:sym typeface="Wingdings" panose="05000000000000000000" pitchFamily="2" charset="2"/>
              </a:rPr>
              <a:t> est mesuré entre l’électrode de travail et la contre électrode (ou auxiliaire).</a:t>
            </a:r>
          </a:p>
          <a:p>
            <a:pPr marL="342900" indent="-342900">
              <a:buFont typeface="Wingdings" panose="05000000000000000000" pitchFamily="2" charset="2"/>
              <a:buChar char="à"/>
            </a:pPr>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L’électrode de référence est parcourue par un courant très faible: elle n’est pas polarisée et son potentiel reste constant</a:t>
            </a:r>
            <a:endParaRPr lang="fr-FR" sz="2400" dirty="0">
              <a:solidFill>
                <a:srgbClr val="FF0000"/>
              </a:solidFill>
              <a:latin typeface="Times New Roman" panose="02020603050405020304" pitchFamily="18" charset="0"/>
              <a:cs typeface="Times New Roman" panose="02020603050405020304" pitchFamily="18" charset="0"/>
            </a:endParaRPr>
          </a:p>
        </p:txBody>
      </p:sp>
      <p:grpSp>
        <p:nvGrpSpPr>
          <p:cNvPr id="5" name="Groupe 4">
            <a:extLst>
              <a:ext uri="{FF2B5EF4-FFF2-40B4-BE49-F238E27FC236}">
                <a16:creationId xmlns:a16="http://schemas.microsoft.com/office/drawing/2014/main" id="{35360996-649E-497A-9165-FDB526C3AA5E}"/>
              </a:ext>
            </a:extLst>
          </p:cNvPr>
          <p:cNvGrpSpPr/>
          <p:nvPr/>
        </p:nvGrpSpPr>
        <p:grpSpPr>
          <a:xfrm>
            <a:off x="0" y="879103"/>
            <a:ext cx="4698684" cy="5718249"/>
            <a:chOff x="0" y="879103"/>
            <a:chExt cx="4698684" cy="5718249"/>
          </a:xfrm>
        </p:grpSpPr>
        <p:pic>
          <p:nvPicPr>
            <p:cNvPr id="3" name="Image 2">
              <a:extLst>
                <a:ext uri="{FF2B5EF4-FFF2-40B4-BE49-F238E27FC236}">
                  <a16:creationId xmlns:a16="http://schemas.microsoft.com/office/drawing/2014/main" id="{2DEF701C-7731-4A74-815B-6855AD67F54C}"/>
                </a:ext>
              </a:extLst>
            </p:cNvPr>
            <p:cNvPicPr>
              <a:picLocks noChangeAspect="1"/>
            </p:cNvPicPr>
            <p:nvPr/>
          </p:nvPicPr>
          <p:blipFill>
            <a:blip r:embed="rId3"/>
            <a:stretch>
              <a:fillRect/>
            </a:stretch>
          </p:blipFill>
          <p:spPr>
            <a:xfrm>
              <a:off x="0" y="1678353"/>
              <a:ext cx="4445318" cy="4918999"/>
            </a:xfrm>
            <a:prstGeom prst="rect">
              <a:avLst/>
            </a:prstGeom>
          </p:spPr>
        </p:pic>
        <p:sp>
          <p:nvSpPr>
            <p:cNvPr id="4" name="Rectangle 3">
              <a:extLst>
                <a:ext uri="{FF2B5EF4-FFF2-40B4-BE49-F238E27FC236}">
                  <a16:creationId xmlns:a16="http://schemas.microsoft.com/office/drawing/2014/main" id="{4ABBE7DD-985C-44F7-A279-D2A76ED7E2DA}"/>
                </a:ext>
              </a:extLst>
            </p:cNvPr>
            <p:cNvSpPr/>
            <p:nvPr/>
          </p:nvSpPr>
          <p:spPr>
            <a:xfrm>
              <a:off x="253366" y="879103"/>
              <a:ext cx="4445318" cy="461665"/>
            </a:xfrm>
            <a:prstGeom prst="rect">
              <a:avLst/>
            </a:prstGeom>
          </p:spPr>
          <p:txBody>
            <a:bodyPr wrap="square">
              <a:spAutoFit/>
            </a:bodyPr>
            <a:lstStyle/>
            <a:p>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2</a:t>
              </a:r>
              <a:r>
                <a:rPr lang="fr-FR" sz="2400" baseline="300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ème</a:t>
              </a: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idée: montage à 3 électrodes</a:t>
              </a:r>
            </a:p>
          </p:txBody>
        </p:sp>
      </p:grpSp>
    </p:spTree>
    <p:custDataLst>
      <p:tags r:id="rId1"/>
    </p:custDataLst>
    <p:extLst>
      <p:ext uri="{BB962C8B-B14F-4D97-AF65-F5344CB8AC3E}">
        <p14:creationId xmlns:p14="http://schemas.microsoft.com/office/powerpoint/2010/main" val="1238564236"/>
      </p:ext>
    </p:extLst>
  </p:cSld>
  <p:clrMapOvr>
    <a:masterClrMapping/>
  </p:clrMapOvr>
  <mc:AlternateContent xmlns:mc="http://schemas.openxmlformats.org/markup-compatibility/2006" xmlns:p14="http://schemas.microsoft.com/office/powerpoint/2010/main">
    <mc:Choice Requires="p14">
      <p:transition spd="slow" p14:dur="2000" advTm="48281"/>
    </mc:Choice>
    <mc:Fallback xmlns="">
      <p:transition spd="slow" advTm="482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EF158F1-D802-4DE5-8D18-4E189880B7D0}"/>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Conditions expérimentales</a:t>
            </a:r>
            <a:endParaRPr lang="fr-FR" sz="3200" i="1" baseline="-25000" dirty="0">
              <a:solidFill>
                <a:srgbClr val="0000CC"/>
              </a:solidFill>
            </a:endParaRPr>
          </a:p>
        </p:txBody>
      </p:sp>
      <p:sp>
        <p:nvSpPr>
          <p:cNvPr id="3" name="ZoneTexte 2">
            <a:extLst>
              <a:ext uri="{FF2B5EF4-FFF2-40B4-BE49-F238E27FC236}">
                <a16:creationId xmlns:a16="http://schemas.microsoft.com/office/drawing/2014/main" id="{C487D049-90B5-4C1A-A1F6-2ABE41E1813E}"/>
              </a:ext>
            </a:extLst>
          </p:cNvPr>
          <p:cNvSpPr txBox="1"/>
          <p:nvPr/>
        </p:nvSpPr>
        <p:spPr>
          <a:xfrm>
            <a:off x="0" y="898867"/>
            <a:ext cx="9144000" cy="5447645"/>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Pour tracer les courbes intensité-potentiel, on utilise un générateur particulier appelé </a:t>
            </a:r>
            <a:r>
              <a:rPr lang="fr-FR" sz="24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potentiostat</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r>
              <a:rPr lang="fr-FR" sz="2400" dirty="0">
                <a:latin typeface="Times New Roman" panose="02020603050405020304" pitchFamily="18" charset="0"/>
                <a:cs typeface="Times New Roman" panose="02020603050405020304" pitchFamily="18" charset="0"/>
                <a:sym typeface="Wingdings" panose="05000000000000000000" pitchFamily="2" charset="2"/>
              </a:rPr>
              <a:t> Il s’agit d’un instrument tout-en-un qui applique à la fois le potentiel variable et mesure l’intensité du courant dans le circuit. Les trois électrodes doivent être reliées au </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potentiostat</a:t>
            </a:r>
            <a:r>
              <a:rPr lang="fr-FR" sz="2400" dirty="0">
                <a:latin typeface="Times New Roman" panose="02020603050405020304" pitchFamily="18" charset="0"/>
                <a:cs typeface="Times New Roman" panose="02020603050405020304" pitchFamily="18" charset="0"/>
                <a:sym typeface="Wingdings" panose="05000000000000000000" pitchFamily="2" charset="2"/>
              </a:rPr>
              <a:t>.</a:t>
            </a:r>
            <a:endParaRPr lang="fr-FR" sz="2400" i="1" baseline="-250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endParaRPr lang="fr-FR"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La contribution de la migration au transport complique l’analyse. Pour cette raison, on fixe souvent le courant de migration en additionnant un sel en concentration au moins 100× supérieure à celle des espèces d’intérêt O et R. Ce sel est appelé </a:t>
            </a:r>
            <a:r>
              <a:rPr lang="fr-FR"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électrolyte support.</a:t>
            </a:r>
          </a:p>
          <a:p>
            <a:pPr marL="342900" indent="-342900">
              <a:buFont typeface="Wingdings" panose="05000000000000000000" pitchFamily="2" charset="2"/>
              <a:buChar char="à"/>
            </a:pPr>
            <a:endParaRPr lang="fr-FR"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Les courbes intensité-potentiel peuvent être tracées avec ou sans agitation de la solution. Dans le 1</a:t>
            </a:r>
            <a:r>
              <a:rPr lang="fr-FR" sz="2400" baseline="30000" dirty="0">
                <a:latin typeface="Times New Roman" panose="02020603050405020304" pitchFamily="18" charset="0"/>
                <a:cs typeface="Times New Roman" panose="02020603050405020304" pitchFamily="18" charset="0"/>
                <a:sym typeface="Wingdings" panose="05000000000000000000" pitchFamily="2" charset="2"/>
              </a:rPr>
              <a:t>er</a:t>
            </a:r>
            <a:r>
              <a:rPr lang="fr-FR" sz="2400" dirty="0">
                <a:latin typeface="Times New Roman" panose="02020603050405020304" pitchFamily="18" charset="0"/>
                <a:cs typeface="Times New Roman" panose="02020603050405020304" pitchFamily="18" charset="0"/>
                <a:sym typeface="Wingdings" panose="05000000000000000000" pitchFamily="2" charset="2"/>
              </a:rPr>
              <a:t> cas, la diffusion et la convection contribuent toutes deux au transport de matière, alors que seule la diffusion contribue dans le second cas. La forme des courbes dépend du mode de transport choisi.</a:t>
            </a:r>
          </a:p>
        </p:txBody>
      </p:sp>
    </p:spTree>
    <p:custDataLst>
      <p:tags r:id="rId1"/>
    </p:custDataLst>
    <p:extLst>
      <p:ext uri="{BB962C8B-B14F-4D97-AF65-F5344CB8AC3E}">
        <p14:creationId xmlns:p14="http://schemas.microsoft.com/office/powerpoint/2010/main" val="3838905499"/>
      </p:ext>
    </p:extLst>
  </p:cSld>
  <p:clrMapOvr>
    <a:masterClrMapping/>
  </p:clrMapOvr>
  <mc:AlternateContent xmlns:mc="http://schemas.openxmlformats.org/markup-compatibility/2006" xmlns:p14="http://schemas.microsoft.com/office/powerpoint/2010/main">
    <mc:Choice Requires="p14">
      <p:transition spd="slow" p14:dur="2000" advTm="173803"/>
    </mc:Choice>
    <mc:Fallback xmlns="">
      <p:transition spd="slow" advTm="1738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6FC5536-092F-4F01-8A24-7C1D8B058744}"/>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Distinction entre systèmes rapides et lents</a:t>
            </a:r>
            <a:endParaRPr lang="fr-FR" sz="3200" i="1" baseline="-25000" dirty="0">
              <a:solidFill>
                <a:srgbClr val="0000CC"/>
              </a:solidFill>
            </a:endParaRPr>
          </a:p>
        </p:txBody>
      </p:sp>
      <p:grpSp>
        <p:nvGrpSpPr>
          <p:cNvPr id="63" name="Groupe 62">
            <a:extLst>
              <a:ext uri="{FF2B5EF4-FFF2-40B4-BE49-F238E27FC236}">
                <a16:creationId xmlns:a16="http://schemas.microsoft.com/office/drawing/2014/main" id="{12A6FFF8-0B57-4E71-9156-48B9BC375E7E}"/>
              </a:ext>
            </a:extLst>
          </p:cNvPr>
          <p:cNvGrpSpPr/>
          <p:nvPr/>
        </p:nvGrpSpPr>
        <p:grpSpPr>
          <a:xfrm>
            <a:off x="1310400" y="-99392"/>
            <a:ext cx="639817" cy="5767747"/>
            <a:chOff x="5147689" y="-394531"/>
            <a:chExt cx="639817" cy="5767747"/>
          </a:xfrm>
        </p:grpSpPr>
        <p:grpSp>
          <p:nvGrpSpPr>
            <p:cNvPr id="60" name="Groupe 59">
              <a:extLst>
                <a:ext uri="{FF2B5EF4-FFF2-40B4-BE49-F238E27FC236}">
                  <a16:creationId xmlns:a16="http://schemas.microsoft.com/office/drawing/2014/main" id="{976D6539-ABAC-4AAF-87F1-20E30FDAF45D}"/>
                </a:ext>
              </a:extLst>
            </p:cNvPr>
            <p:cNvGrpSpPr/>
            <p:nvPr/>
          </p:nvGrpSpPr>
          <p:grpSpPr>
            <a:xfrm>
              <a:off x="5147689" y="-394531"/>
              <a:ext cx="639817" cy="5767747"/>
              <a:chOff x="5147689" y="-459432"/>
              <a:chExt cx="639817" cy="5767747"/>
            </a:xfrm>
          </p:grpSpPr>
          <p:grpSp>
            <p:nvGrpSpPr>
              <p:cNvPr id="50" name="Groupe 49">
                <a:extLst>
                  <a:ext uri="{FF2B5EF4-FFF2-40B4-BE49-F238E27FC236}">
                    <a16:creationId xmlns:a16="http://schemas.microsoft.com/office/drawing/2014/main" id="{82F26B8F-EEB9-4169-9A69-9B1B13B7CF3F}"/>
                  </a:ext>
                </a:extLst>
              </p:cNvPr>
              <p:cNvGrpSpPr/>
              <p:nvPr/>
            </p:nvGrpSpPr>
            <p:grpSpPr>
              <a:xfrm>
                <a:off x="5147689" y="-459432"/>
                <a:ext cx="639817" cy="5767747"/>
                <a:chOff x="1521306" y="1127673"/>
                <a:chExt cx="639817" cy="5767747"/>
              </a:xfrm>
            </p:grpSpPr>
            <p:grpSp>
              <p:nvGrpSpPr>
                <p:cNvPr id="48" name="Groupe 47">
                  <a:extLst>
                    <a:ext uri="{FF2B5EF4-FFF2-40B4-BE49-F238E27FC236}">
                      <a16:creationId xmlns:a16="http://schemas.microsoft.com/office/drawing/2014/main" id="{D6B648BD-E619-452B-9267-284646C1FFA5}"/>
                    </a:ext>
                  </a:extLst>
                </p:cNvPr>
                <p:cNvGrpSpPr/>
                <p:nvPr/>
              </p:nvGrpSpPr>
              <p:grpSpPr>
                <a:xfrm>
                  <a:off x="1521306" y="1127673"/>
                  <a:ext cx="639817" cy="5767747"/>
                  <a:chOff x="1521306" y="1127673"/>
                  <a:chExt cx="639817" cy="5767747"/>
                </a:xfrm>
              </p:grpSpPr>
              <p:grpSp>
                <p:nvGrpSpPr>
                  <p:cNvPr id="45" name="Groupe 44">
                    <a:extLst>
                      <a:ext uri="{FF2B5EF4-FFF2-40B4-BE49-F238E27FC236}">
                        <a16:creationId xmlns:a16="http://schemas.microsoft.com/office/drawing/2014/main" id="{4B0D13CE-2FD5-4F4D-97D3-760C0AC8B2D9}"/>
                      </a:ext>
                    </a:extLst>
                  </p:cNvPr>
                  <p:cNvGrpSpPr/>
                  <p:nvPr/>
                </p:nvGrpSpPr>
                <p:grpSpPr>
                  <a:xfrm>
                    <a:off x="1521306" y="1127673"/>
                    <a:ext cx="639817" cy="5767747"/>
                    <a:chOff x="1521306" y="1127673"/>
                    <a:chExt cx="639817" cy="5767747"/>
                  </a:xfrm>
                </p:grpSpPr>
                <p:sp>
                  <p:nvSpPr>
                    <p:cNvPr id="41" name="Arc 40">
                      <a:extLst>
                        <a:ext uri="{FF2B5EF4-FFF2-40B4-BE49-F238E27FC236}">
                          <a16:creationId xmlns:a16="http://schemas.microsoft.com/office/drawing/2014/main" id="{3C689FC4-2349-4E4A-A82A-A2C5F12F3818}"/>
                        </a:ext>
                      </a:extLst>
                    </p:cNvPr>
                    <p:cNvSpPr/>
                    <p:nvPr/>
                  </p:nvSpPr>
                  <p:spPr>
                    <a:xfrm flipH="1">
                      <a:off x="1657067" y="3977535"/>
                      <a:ext cx="504056" cy="2917885"/>
                    </a:xfrm>
                    <a:prstGeom prst="arc">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42" name="Arc 41">
                      <a:extLst>
                        <a:ext uri="{FF2B5EF4-FFF2-40B4-BE49-F238E27FC236}">
                          <a16:creationId xmlns:a16="http://schemas.microsoft.com/office/drawing/2014/main" id="{E3A40A55-1B58-4998-8E14-10E1DA0927B4}"/>
                        </a:ext>
                      </a:extLst>
                    </p:cNvPr>
                    <p:cNvSpPr/>
                    <p:nvPr/>
                  </p:nvSpPr>
                  <p:spPr>
                    <a:xfrm flipV="1">
                      <a:off x="1521306" y="1127673"/>
                      <a:ext cx="504000" cy="2919600"/>
                    </a:xfrm>
                    <a:prstGeom prst="arc">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47" name="ZoneTexte 46">
                    <a:extLst>
                      <a:ext uri="{FF2B5EF4-FFF2-40B4-BE49-F238E27FC236}">
                        <a16:creationId xmlns:a16="http://schemas.microsoft.com/office/drawing/2014/main" id="{32FC8EB8-DD6C-44B1-AB2B-1D8A5CE96011}"/>
                      </a:ext>
                    </a:extLst>
                  </p:cNvPr>
                  <p:cNvSpPr txBox="1"/>
                  <p:nvPr/>
                </p:nvSpPr>
                <p:spPr>
                  <a:xfrm rot="1473054">
                    <a:off x="1872000" y="3943480"/>
                    <a:ext cx="224418" cy="207584"/>
                  </a:xfrm>
                  <a:prstGeom prst="rect">
                    <a:avLst/>
                  </a:prstGeom>
                  <a:solidFill>
                    <a:schemeClr val="bg1"/>
                  </a:solidFill>
                </p:spPr>
                <p:txBody>
                  <a:bodyPr wrap="square" rtlCol="0">
                    <a:spAutoFit/>
                  </a:bodyPr>
                  <a:lstStyle/>
                  <a:p>
                    <a:endParaRPr lang="fr-FR" dirty="0"/>
                  </a:p>
                </p:txBody>
              </p:sp>
            </p:grpSp>
            <p:sp>
              <p:nvSpPr>
                <p:cNvPr id="49" name="ZoneTexte 48">
                  <a:extLst>
                    <a:ext uri="{FF2B5EF4-FFF2-40B4-BE49-F238E27FC236}">
                      <a16:creationId xmlns:a16="http://schemas.microsoft.com/office/drawing/2014/main" id="{DC2FF01B-44CB-4E62-8254-5FB0C93FCB30}"/>
                    </a:ext>
                  </a:extLst>
                </p:cNvPr>
                <p:cNvSpPr txBox="1"/>
                <p:nvPr/>
              </p:nvSpPr>
              <p:spPr>
                <a:xfrm rot="1473054">
                  <a:off x="1620000" y="3862800"/>
                  <a:ext cx="224418" cy="207584"/>
                </a:xfrm>
                <a:prstGeom prst="rect">
                  <a:avLst/>
                </a:prstGeom>
                <a:solidFill>
                  <a:schemeClr val="bg1"/>
                </a:solidFill>
              </p:spPr>
              <p:txBody>
                <a:bodyPr wrap="square" rtlCol="0">
                  <a:spAutoFit/>
                </a:bodyPr>
                <a:lstStyle/>
                <a:p>
                  <a:endParaRPr lang="fr-FR" dirty="0"/>
                </a:p>
              </p:txBody>
            </p:sp>
          </p:grpSp>
          <p:cxnSp>
            <p:nvCxnSpPr>
              <p:cNvPr id="56" name="Connecteur droit 55">
                <a:extLst>
                  <a:ext uri="{FF2B5EF4-FFF2-40B4-BE49-F238E27FC236}">
                    <a16:creationId xmlns:a16="http://schemas.microsoft.com/office/drawing/2014/main" id="{20033431-7C8F-48DB-ACFA-5DBA5AD439C0}"/>
                  </a:ext>
                </a:extLst>
              </p:cNvPr>
              <p:cNvCxnSpPr/>
              <p:nvPr/>
            </p:nvCxnSpPr>
            <p:spPr>
              <a:xfrm flipV="1">
                <a:off x="5655289" y="689581"/>
                <a:ext cx="0" cy="451689"/>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cxnSp>
          <p:nvCxnSpPr>
            <p:cNvPr id="62" name="Connecteur droit 61">
              <a:extLst>
                <a:ext uri="{FF2B5EF4-FFF2-40B4-BE49-F238E27FC236}">
                  <a16:creationId xmlns:a16="http://schemas.microsoft.com/office/drawing/2014/main" id="{7F77E389-1674-48CE-A133-CEC601E9F220}"/>
                </a:ext>
              </a:extLst>
            </p:cNvPr>
            <p:cNvCxnSpPr/>
            <p:nvPr/>
          </p:nvCxnSpPr>
          <p:spPr>
            <a:xfrm>
              <a:off x="5284800" y="3914273"/>
              <a:ext cx="0" cy="45360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grpSp>
        <p:nvGrpSpPr>
          <p:cNvPr id="81" name="Groupe 80">
            <a:extLst>
              <a:ext uri="{FF2B5EF4-FFF2-40B4-BE49-F238E27FC236}">
                <a16:creationId xmlns:a16="http://schemas.microsoft.com/office/drawing/2014/main" id="{86E3BB6C-8981-496E-B1EB-346C9177F412}"/>
              </a:ext>
            </a:extLst>
          </p:cNvPr>
          <p:cNvGrpSpPr/>
          <p:nvPr/>
        </p:nvGrpSpPr>
        <p:grpSpPr>
          <a:xfrm>
            <a:off x="107504" y="754482"/>
            <a:ext cx="4297524" cy="3952624"/>
            <a:chOff x="4744488" y="754482"/>
            <a:chExt cx="4297524" cy="3952624"/>
          </a:xfrm>
        </p:grpSpPr>
        <p:grpSp>
          <p:nvGrpSpPr>
            <p:cNvPr id="78" name="Groupe 77">
              <a:extLst>
                <a:ext uri="{FF2B5EF4-FFF2-40B4-BE49-F238E27FC236}">
                  <a16:creationId xmlns:a16="http://schemas.microsoft.com/office/drawing/2014/main" id="{184A1AE6-CB2D-4958-BD19-C5FD9C2842BC}"/>
                </a:ext>
              </a:extLst>
            </p:cNvPr>
            <p:cNvGrpSpPr/>
            <p:nvPr/>
          </p:nvGrpSpPr>
          <p:grpSpPr>
            <a:xfrm>
              <a:off x="4744488" y="836712"/>
              <a:ext cx="4043411" cy="3870394"/>
              <a:chOff x="4744488" y="836712"/>
              <a:chExt cx="4043411" cy="3870394"/>
            </a:xfrm>
          </p:grpSpPr>
          <p:grpSp>
            <p:nvGrpSpPr>
              <p:cNvPr id="74" name="Groupe 73">
                <a:extLst>
                  <a:ext uri="{FF2B5EF4-FFF2-40B4-BE49-F238E27FC236}">
                    <a16:creationId xmlns:a16="http://schemas.microsoft.com/office/drawing/2014/main" id="{34BDF81D-3762-4199-B548-D82EC510DEAB}"/>
                  </a:ext>
                </a:extLst>
              </p:cNvPr>
              <p:cNvGrpSpPr/>
              <p:nvPr/>
            </p:nvGrpSpPr>
            <p:grpSpPr>
              <a:xfrm>
                <a:off x="4744488" y="836712"/>
                <a:ext cx="4043411" cy="3870394"/>
                <a:chOff x="3563888" y="543410"/>
                <a:chExt cx="4043411" cy="3870394"/>
              </a:xfrm>
            </p:grpSpPr>
            <p:cxnSp>
              <p:nvCxnSpPr>
                <p:cNvPr id="65" name="Connecteur droit 64">
                  <a:extLst>
                    <a:ext uri="{FF2B5EF4-FFF2-40B4-BE49-F238E27FC236}">
                      <a16:creationId xmlns:a16="http://schemas.microsoft.com/office/drawing/2014/main" id="{57296AAC-6C7A-463E-8C0F-1B9D2CD3C0B4}"/>
                    </a:ext>
                  </a:extLst>
                </p:cNvPr>
                <p:cNvCxnSpPr/>
                <p:nvPr/>
              </p:nvCxnSpPr>
              <p:spPr>
                <a:xfrm>
                  <a:off x="3563888" y="2565342"/>
                  <a:ext cx="3888432" cy="200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547848D8-7322-4EAE-BF71-589A1A9A8B82}"/>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riangle isocèle 71">
                  <a:extLst>
                    <a:ext uri="{FF2B5EF4-FFF2-40B4-BE49-F238E27FC236}">
                      <a16:creationId xmlns:a16="http://schemas.microsoft.com/office/drawing/2014/main" id="{1DD84DA2-D466-4327-ABAD-B8646C228EF2}"/>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Triangle isocèle 72">
                  <a:extLst>
                    <a:ext uri="{FF2B5EF4-FFF2-40B4-BE49-F238E27FC236}">
                      <a16:creationId xmlns:a16="http://schemas.microsoft.com/office/drawing/2014/main" id="{FBE876B6-1F58-4480-B5AC-38299D921200}"/>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76" name="Connecteur droit 75">
                <a:extLst>
                  <a:ext uri="{FF2B5EF4-FFF2-40B4-BE49-F238E27FC236}">
                    <a16:creationId xmlns:a16="http://schemas.microsoft.com/office/drawing/2014/main" id="{6A947A44-7A94-4036-8584-AA02E9BF75CE}"/>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ZoneTexte 76">
                <a:extLst>
                  <a:ext uri="{FF2B5EF4-FFF2-40B4-BE49-F238E27FC236}">
                    <a16:creationId xmlns:a16="http://schemas.microsoft.com/office/drawing/2014/main" id="{7CBA12E0-7AD5-4DBA-8F90-710F4D21094D}"/>
                  </a:ext>
                </a:extLst>
              </p:cNvPr>
              <p:cNvSpPr txBox="1"/>
              <p:nvPr/>
            </p:nvSpPr>
            <p:spPr>
              <a:xfrm>
                <a:off x="6156887" y="2495486"/>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79" name="ZoneTexte 78">
              <a:extLst>
                <a:ext uri="{FF2B5EF4-FFF2-40B4-BE49-F238E27FC236}">
                  <a16:creationId xmlns:a16="http://schemas.microsoft.com/office/drawing/2014/main" id="{5480F50E-8D7C-42E9-A587-5AA676C4E65D}"/>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80" name="ZoneTexte 79">
              <a:extLst>
                <a:ext uri="{FF2B5EF4-FFF2-40B4-BE49-F238E27FC236}">
                  <a16:creationId xmlns:a16="http://schemas.microsoft.com/office/drawing/2014/main" id="{85C51CF4-5A90-48C8-99DF-E8CFAE592D9E}"/>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grpSp>
        <p:nvGrpSpPr>
          <p:cNvPr id="83" name="Groupe 82">
            <a:extLst>
              <a:ext uri="{FF2B5EF4-FFF2-40B4-BE49-F238E27FC236}">
                <a16:creationId xmlns:a16="http://schemas.microsoft.com/office/drawing/2014/main" id="{9196916E-174D-49EF-9629-055561122D4E}"/>
              </a:ext>
            </a:extLst>
          </p:cNvPr>
          <p:cNvGrpSpPr/>
          <p:nvPr/>
        </p:nvGrpSpPr>
        <p:grpSpPr>
          <a:xfrm>
            <a:off x="4810980" y="769039"/>
            <a:ext cx="4297524" cy="3952624"/>
            <a:chOff x="4744488" y="754482"/>
            <a:chExt cx="4297524" cy="3952624"/>
          </a:xfrm>
        </p:grpSpPr>
        <p:grpSp>
          <p:nvGrpSpPr>
            <p:cNvPr id="84" name="Groupe 83">
              <a:extLst>
                <a:ext uri="{FF2B5EF4-FFF2-40B4-BE49-F238E27FC236}">
                  <a16:creationId xmlns:a16="http://schemas.microsoft.com/office/drawing/2014/main" id="{D581D134-ABBC-4549-BB20-0EFE8CE6A8E7}"/>
                </a:ext>
              </a:extLst>
            </p:cNvPr>
            <p:cNvGrpSpPr/>
            <p:nvPr/>
          </p:nvGrpSpPr>
          <p:grpSpPr>
            <a:xfrm>
              <a:off x="4744488" y="836712"/>
              <a:ext cx="4043411" cy="3870394"/>
              <a:chOff x="4744488" y="836712"/>
              <a:chExt cx="4043411" cy="3870394"/>
            </a:xfrm>
          </p:grpSpPr>
          <p:grpSp>
            <p:nvGrpSpPr>
              <p:cNvPr id="87" name="Groupe 86">
                <a:extLst>
                  <a:ext uri="{FF2B5EF4-FFF2-40B4-BE49-F238E27FC236}">
                    <a16:creationId xmlns:a16="http://schemas.microsoft.com/office/drawing/2014/main" id="{F2BF17CF-3DD7-4582-B4AD-F786E29F01D9}"/>
                  </a:ext>
                </a:extLst>
              </p:cNvPr>
              <p:cNvGrpSpPr/>
              <p:nvPr/>
            </p:nvGrpSpPr>
            <p:grpSpPr>
              <a:xfrm>
                <a:off x="4744488" y="836712"/>
                <a:ext cx="4043411" cy="3870394"/>
                <a:chOff x="3563888" y="543410"/>
                <a:chExt cx="4043411" cy="3870394"/>
              </a:xfrm>
            </p:grpSpPr>
            <p:cxnSp>
              <p:nvCxnSpPr>
                <p:cNvPr id="90" name="Connecteur droit 89">
                  <a:extLst>
                    <a:ext uri="{FF2B5EF4-FFF2-40B4-BE49-F238E27FC236}">
                      <a16:creationId xmlns:a16="http://schemas.microsoft.com/office/drawing/2014/main" id="{B3FD3212-FF53-4940-8C5A-32F7101A3453}"/>
                    </a:ext>
                  </a:extLst>
                </p:cNvPr>
                <p:cNvCxnSpPr/>
                <p:nvPr/>
              </p:nvCxnSpPr>
              <p:spPr>
                <a:xfrm>
                  <a:off x="3563888" y="2565342"/>
                  <a:ext cx="3888432" cy="200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Connecteur droit 90">
                  <a:extLst>
                    <a:ext uri="{FF2B5EF4-FFF2-40B4-BE49-F238E27FC236}">
                      <a16:creationId xmlns:a16="http://schemas.microsoft.com/office/drawing/2014/main" id="{54EEE2AE-040D-430E-905A-6A963DC6C96C}"/>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Triangle isocèle 91">
                  <a:extLst>
                    <a:ext uri="{FF2B5EF4-FFF2-40B4-BE49-F238E27FC236}">
                      <a16:creationId xmlns:a16="http://schemas.microsoft.com/office/drawing/2014/main" id="{FED7A2E3-755F-48C5-A564-17DDFC7ACD7E}"/>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Triangle isocèle 92">
                  <a:extLst>
                    <a:ext uri="{FF2B5EF4-FFF2-40B4-BE49-F238E27FC236}">
                      <a16:creationId xmlns:a16="http://schemas.microsoft.com/office/drawing/2014/main" id="{922E7D32-5B4F-4E3E-B416-F53427DAA3C7}"/>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88" name="Connecteur droit 87">
                <a:extLst>
                  <a:ext uri="{FF2B5EF4-FFF2-40B4-BE49-F238E27FC236}">
                    <a16:creationId xmlns:a16="http://schemas.microsoft.com/office/drawing/2014/main" id="{1409B84B-13E2-49B3-892D-94A0EC5E95A5}"/>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7725E471-0777-4A77-8EC0-EDCC672AC00A}"/>
                  </a:ext>
                </a:extLst>
              </p:cNvPr>
              <p:cNvSpPr txBox="1"/>
              <p:nvPr/>
            </p:nvSpPr>
            <p:spPr>
              <a:xfrm>
                <a:off x="6156887" y="2495486"/>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85" name="ZoneTexte 84">
              <a:extLst>
                <a:ext uri="{FF2B5EF4-FFF2-40B4-BE49-F238E27FC236}">
                  <a16:creationId xmlns:a16="http://schemas.microsoft.com/office/drawing/2014/main" id="{7E357745-2D50-448F-93D1-BC92D6B503C4}"/>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86" name="ZoneTexte 85">
              <a:extLst>
                <a:ext uri="{FF2B5EF4-FFF2-40B4-BE49-F238E27FC236}">
                  <a16:creationId xmlns:a16="http://schemas.microsoft.com/office/drawing/2014/main" id="{683AE5A4-7B57-46DA-8B7A-7235944E1C26}"/>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grpSp>
        <p:nvGrpSpPr>
          <p:cNvPr id="95" name="Groupe 94">
            <a:extLst>
              <a:ext uri="{FF2B5EF4-FFF2-40B4-BE49-F238E27FC236}">
                <a16:creationId xmlns:a16="http://schemas.microsoft.com/office/drawing/2014/main" id="{87399E7C-D1A7-4439-B61C-BA967D529D47}"/>
              </a:ext>
            </a:extLst>
          </p:cNvPr>
          <p:cNvGrpSpPr/>
          <p:nvPr/>
        </p:nvGrpSpPr>
        <p:grpSpPr>
          <a:xfrm>
            <a:off x="111600" y="-806536"/>
            <a:ext cx="3265233" cy="3672000"/>
            <a:chOff x="111600" y="-806536"/>
            <a:chExt cx="3265233" cy="3672000"/>
          </a:xfrm>
        </p:grpSpPr>
        <p:grpSp>
          <p:nvGrpSpPr>
            <p:cNvPr id="34" name="Groupe 33">
              <a:extLst>
                <a:ext uri="{FF2B5EF4-FFF2-40B4-BE49-F238E27FC236}">
                  <a16:creationId xmlns:a16="http://schemas.microsoft.com/office/drawing/2014/main" id="{5C923C32-7E13-427A-B5DD-6648932B48B6}"/>
                </a:ext>
              </a:extLst>
            </p:cNvPr>
            <p:cNvGrpSpPr/>
            <p:nvPr/>
          </p:nvGrpSpPr>
          <p:grpSpPr>
            <a:xfrm>
              <a:off x="111600" y="-806536"/>
              <a:ext cx="1692133" cy="3672000"/>
              <a:chOff x="3923928" y="-1106658"/>
              <a:chExt cx="1800000" cy="3672000"/>
            </a:xfrm>
          </p:grpSpPr>
          <p:sp>
            <p:nvSpPr>
              <p:cNvPr id="29" name="Arc 28">
                <a:extLst>
                  <a:ext uri="{FF2B5EF4-FFF2-40B4-BE49-F238E27FC236}">
                    <a16:creationId xmlns:a16="http://schemas.microsoft.com/office/drawing/2014/main" id="{348A1D6F-2295-4A88-AFFA-D0C1EAC216D0}"/>
                  </a:ext>
                </a:extLst>
              </p:cNvPr>
              <p:cNvSpPr/>
              <p:nvPr/>
            </p:nvSpPr>
            <p:spPr>
              <a:xfrm flipV="1">
                <a:off x="3923928" y="-1106658"/>
                <a:ext cx="1800000" cy="3672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1" name="Connecteur droit 30">
                <a:extLst>
                  <a:ext uri="{FF2B5EF4-FFF2-40B4-BE49-F238E27FC236}">
                    <a16:creationId xmlns:a16="http://schemas.microsoft.com/office/drawing/2014/main" id="{DB9653BE-F4F5-415B-84F7-317625D672A7}"/>
                  </a:ext>
                </a:extLst>
              </p:cNvPr>
              <p:cNvCxnSpPr/>
              <p:nvPr/>
            </p:nvCxnSpPr>
            <p:spPr>
              <a:xfrm flipH="1">
                <a:off x="4067944" y="2565342"/>
                <a:ext cx="75598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94" name="ZoneTexte 93">
              <a:extLst>
                <a:ext uri="{FF2B5EF4-FFF2-40B4-BE49-F238E27FC236}">
                  <a16:creationId xmlns:a16="http://schemas.microsoft.com/office/drawing/2014/main" id="{4659BB54-BB5C-4944-87ED-5BBDB54DFDB6}"/>
                </a:ext>
              </a:extLst>
            </p:cNvPr>
            <p:cNvSpPr txBox="1"/>
            <p:nvPr/>
          </p:nvSpPr>
          <p:spPr>
            <a:xfrm>
              <a:off x="1487290" y="1323813"/>
              <a:ext cx="1889543" cy="369332"/>
            </a:xfrm>
            <a:prstGeom prst="rect">
              <a:avLst/>
            </a:prstGeom>
            <a:noFill/>
          </p:spPr>
          <p:txBody>
            <a:bodyPr wrap="square" rtlCol="0">
              <a:spAutoFit/>
            </a:bodyPr>
            <a:lstStyle/>
            <a:p>
              <a:r>
                <a:rPr lang="fr-FR" dirty="0">
                  <a:solidFill>
                    <a:srgbClr val="FF0000"/>
                  </a:solidFill>
                </a:rPr>
                <a:t>R</a:t>
              </a:r>
              <a:r>
                <a:rPr lang="fr-FR" dirty="0">
                  <a:solidFill>
                    <a:srgbClr val="FF0000"/>
                  </a:solidFill>
                  <a:sym typeface="Wingdings" panose="05000000000000000000" pitchFamily="2" charset="2"/>
                </a:rPr>
                <a:t>O</a:t>
              </a:r>
              <a:endParaRPr lang="fr-FR" dirty="0">
                <a:solidFill>
                  <a:srgbClr val="FF0000"/>
                </a:solidFill>
              </a:endParaRPr>
            </a:p>
          </p:txBody>
        </p:sp>
      </p:grpSp>
      <p:grpSp>
        <p:nvGrpSpPr>
          <p:cNvPr id="97" name="Groupe 96">
            <a:extLst>
              <a:ext uri="{FF2B5EF4-FFF2-40B4-BE49-F238E27FC236}">
                <a16:creationId xmlns:a16="http://schemas.microsoft.com/office/drawing/2014/main" id="{4F67D140-C60A-4797-9A82-35788555AE97}"/>
              </a:ext>
            </a:extLst>
          </p:cNvPr>
          <p:cNvGrpSpPr/>
          <p:nvPr/>
        </p:nvGrpSpPr>
        <p:grpSpPr>
          <a:xfrm>
            <a:off x="1121237" y="2870901"/>
            <a:ext cx="2018096" cy="3672409"/>
            <a:chOff x="1121237" y="2870901"/>
            <a:chExt cx="2018096" cy="3672409"/>
          </a:xfrm>
        </p:grpSpPr>
        <p:grpSp>
          <p:nvGrpSpPr>
            <p:cNvPr id="35" name="Groupe 34">
              <a:extLst>
                <a:ext uri="{FF2B5EF4-FFF2-40B4-BE49-F238E27FC236}">
                  <a16:creationId xmlns:a16="http://schemas.microsoft.com/office/drawing/2014/main" id="{C348330A-1BA3-44EB-BBF2-B3FF97A02D01}"/>
                </a:ext>
              </a:extLst>
            </p:cNvPr>
            <p:cNvGrpSpPr/>
            <p:nvPr/>
          </p:nvGrpSpPr>
          <p:grpSpPr>
            <a:xfrm>
              <a:off x="1447200" y="2870901"/>
              <a:ext cx="1692133" cy="3672409"/>
              <a:chOff x="5148064" y="2530473"/>
              <a:chExt cx="1800199" cy="3672409"/>
            </a:xfrm>
          </p:grpSpPr>
          <p:sp>
            <p:nvSpPr>
              <p:cNvPr id="28" name="Arc 27">
                <a:extLst>
                  <a:ext uri="{FF2B5EF4-FFF2-40B4-BE49-F238E27FC236}">
                    <a16:creationId xmlns:a16="http://schemas.microsoft.com/office/drawing/2014/main" id="{433F2394-6C61-451E-9C90-E991945DE39C}"/>
                  </a:ext>
                </a:extLst>
              </p:cNvPr>
              <p:cNvSpPr/>
              <p:nvPr/>
            </p:nvSpPr>
            <p:spPr>
              <a:xfrm flipH="1">
                <a:off x="5148064" y="2530473"/>
                <a:ext cx="1800199" cy="3672409"/>
              </a:xfrm>
              <a:prstGeom prst="arc">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3" name="Connecteur droit 32">
                <a:extLst>
                  <a:ext uri="{FF2B5EF4-FFF2-40B4-BE49-F238E27FC236}">
                    <a16:creationId xmlns:a16="http://schemas.microsoft.com/office/drawing/2014/main" id="{75F0BD08-7670-43D3-A438-C2B5A1470DBA}"/>
                  </a:ext>
                </a:extLst>
              </p:cNvPr>
              <p:cNvCxnSpPr/>
              <p:nvPr/>
            </p:nvCxnSpPr>
            <p:spPr>
              <a:xfrm>
                <a:off x="6012160" y="2530473"/>
                <a:ext cx="9001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96" name="ZoneTexte 95">
              <a:extLst>
                <a:ext uri="{FF2B5EF4-FFF2-40B4-BE49-F238E27FC236}">
                  <a16:creationId xmlns:a16="http://schemas.microsoft.com/office/drawing/2014/main" id="{D682CF6A-53E1-4F43-9C07-6FE6AA7725F3}"/>
                </a:ext>
              </a:extLst>
            </p:cNvPr>
            <p:cNvSpPr txBox="1"/>
            <p:nvPr/>
          </p:nvSpPr>
          <p:spPr>
            <a:xfrm>
              <a:off x="1121237" y="4129867"/>
              <a:ext cx="1561220" cy="369332"/>
            </a:xfrm>
            <a:prstGeom prst="rect">
              <a:avLst/>
            </a:prstGeom>
            <a:noFill/>
          </p:spPr>
          <p:txBody>
            <a:bodyPr wrap="square" rtlCol="0">
              <a:spAutoFit/>
            </a:bodyPr>
            <a:lstStyle/>
            <a:p>
              <a:r>
                <a:rPr lang="fr-FR" dirty="0">
                  <a:solidFill>
                    <a:srgbClr val="00B050"/>
                  </a:solidFill>
                </a:rPr>
                <a:t>R</a:t>
              </a:r>
              <a:r>
                <a:rPr lang="fr-FR" dirty="0">
                  <a:solidFill>
                    <a:srgbClr val="00B050"/>
                  </a:solidFill>
                  <a:sym typeface="Wingdings" panose="05000000000000000000" pitchFamily="2" charset="2"/>
                </a:rPr>
                <a:t>O</a:t>
              </a:r>
              <a:endParaRPr lang="fr-FR" dirty="0">
                <a:solidFill>
                  <a:srgbClr val="00B050"/>
                </a:solidFill>
              </a:endParaRPr>
            </a:p>
          </p:txBody>
        </p:sp>
      </p:grpSp>
      <p:grpSp>
        <p:nvGrpSpPr>
          <p:cNvPr id="105" name="Groupe 104">
            <a:extLst>
              <a:ext uri="{FF2B5EF4-FFF2-40B4-BE49-F238E27FC236}">
                <a16:creationId xmlns:a16="http://schemas.microsoft.com/office/drawing/2014/main" id="{5B76901A-1BDD-41BA-A678-D509759BF0F3}"/>
              </a:ext>
            </a:extLst>
          </p:cNvPr>
          <p:cNvGrpSpPr/>
          <p:nvPr/>
        </p:nvGrpSpPr>
        <p:grpSpPr>
          <a:xfrm>
            <a:off x="5105227" y="-799589"/>
            <a:ext cx="4281201" cy="3672389"/>
            <a:chOff x="5105227" y="-799589"/>
            <a:chExt cx="4281201" cy="3672389"/>
          </a:xfrm>
        </p:grpSpPr>
        <p:grpSp>
          <p:nvGrpSpPr>
            <p:cNvPr id="98" name="Groupe 97">
              <a:extLst>
                <a:ext uri="{FF2B5EF4-FFF2-40B4-BE49-F238E27FC236}">
                  <a16:creationId xmlns:a16="http://schemas.microsoft.com/office/drawing/2014/main" id="{57D0A72F-0D58-4AEF-AEF4-AB7BC899EB08}"/>
                </a:ext>
              </a:extLst>
            </p:cNvPr>
            <p:cNvGrpSpPr/>
            <p:nvPr/>
          </p:nvGrpSpPr>
          <p:grpSpPr>
            <a:xfrm>
              <a:off x="6121195" y="-799589"/>
              <a:ext cx="3265233" cy="3672000"/>
              <a:chOff x="111600" y="-806536"/>
              <a:chExt cx="3265233" cy="3672000"/>
            </a:xfrm>
          </p:grpSpPr>
          <p:grpSp>
            <p:nvGrpSpPr>
              <p:cNvPr id="99" name="Groupe 98">
                <a:extLst>
                  <a:ext uri="{FF2B5EF4-FFF2-40B4-BE49-F238E27FC236}">
                    <a16:creationId xmlns:a16="http://schemas.microsoft.com/office/drawing/2014/main" id="{DF462F2A-7C69-4718-BB70-4BC93897C559}"/>
                  </a:ext>
                </a:extLst>
              </p:cNvPr>
              <p:cNvGrpSpPr/>
              <p:nvPr/>
            </p:nvGrpSpPr>
            <p:grpSpPr>
              <a:xfrm>
                <a:off x="111600" y="-806536"/>
                <a:ext cx="1692133" cy="3672000"/>
                <a:chOff x="3923928" y="-1106658"/>
                <a:chExt cx="1800000" cy="3672000"/>
              </a:xfrm>
            </p:grpSpPr>
            <p:sp>
              <p:nvSpPr>
                <p:cNvPr id="101" name="Arc 100">
                  <a:extLst>
                    <a:ext uri="{FF2B5EF4-FFF2-40B4-BE49-F238E27FC236}">
                      <a16:creationId xmlns:a16="http://schemas.microsoft.com/office/drawing/2014/main" id="{7FA98F09-B7AC-44CB-868C-53E535342B58}"/>
                    </a:ext>
                  </a:extLst>
                </p:cNvPr>
                <p:cNvSpPr/>
                <p:nvPr/>
              </p:nvSpPr>
              <p:spPr>
                <a:xfrm flipV="1">
                  <a:off x="3923928" y="-1106658"/>
                  <a:ext cx="1800000" cy="3672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02" name="Connecteur droit 101">
                  <a:extLst>
                    <a:ext uri="{FF2B5EF4-FFF2-40B4-BE49-F238E27FC236}">
                      <a16:creationId xmlns:a16="http://schemas.microsoft.com/office/drawing/2014/main" id="{9A0D6928-5BED-4323-8BBB-2925F3602963}"/>
                    </a:ext>
                  </a:extLst>
                </p:cNvPr>
                <p:cNvCxnSpPr/>
                <p:nvPr/>
              </p:nvCxnSpPr>
              <p:spPr>
                <a:xfrm flipH="1">
                  <a:off x="4067944" y="2565342"/>
                  <a:ext cx="75598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00" name="ZoneTexte 99">
                <a:extLst>
                  <a:ext uri="{FF2B5EF4-FFF2-40B4-BE49-F238E27FC236}">
                    <a16:creationId xmlns:a16="http://schemas.microsoft.com/office/drawing/2014/main" id="{A79FA8E7-A683-416B-B8BA-2B073AE625D1}"/>
                  </a:ext>
                </a:extLst>
              </p:cNvPr>
              <p:cNvSpPr txBox="1"/>
              <p:nvPr/>
            </p:nvSpPr>
            <p:spPr>
              <a:xfrm>
                <a:off x="1487290" y="1323813"/>
                <a:ext cx="1889543" cy="369332"/>
              </a:xfrm>
              <a:prstGeom prst="rect">
                <a:avLst/>
              </a:prstGeom>
              <a:noFill/>
            </p:spPr>
            <p:txBody>
              <a:bodyPr wrap="square" rtlCol="0">
                <a:spAutoFit/>
              </a:bodyPr>
              <a:lstStyle/>
              <a:p>
                <a:r>
                  <a:rPr lang="fr-FR" dirty="0">
                    <a:solidFill>
                      <a:srgbClr val="FF0000"/>
                    </a:solidFill>
                  </a:rPr>
                  <a:t>R</a:t>
                </a:r>
                <a:r>
                  <a:rPr lang="fr-FR" dirty="0">
                    <a:solidFill>
                      <a:srgbClr val="FF0000"/>
                    </a:solidFill>
                    <a:sym typeface="Wingdings" panose="05000000000000000000" pitchFamily="2" charset="2"/>
                  </a:rPr>
                  <a:t>O</a:t>
                </a:r>
                <a:endParaRPr lang="fr-FR" dirty="0">
                  <a:solidFill>
                    <a:srgbClr val="FF0000"/>
                  </a:solidFill>
                </a:endParaRPr>
              </a:p>
            </p:txBody>
          </p:sp>
        </p:grpSp>
        <p:cxnSp>
          <p:nvCxnSpPr>
            <p:cNvPr id="104" name="Connecteur droit 103">
              <a:extLst>
                <a:ext uri="{FF2B5EF4-FFF2-40B4-BE49-F238E27FC236}">
                  <a16:creationId xmlns:a16="http://schemas.microsoft.com/office/drawing/2014/main" id="{443815F5-25A2-4DF9-88F9-5298777EDE3A}"/>
                </a:ext>
              </a:extLst>
            </p:cNvPr>
            <p:cNvCxnSpPr/>
            <p:nvPr/>
          </p:nvCxnSpPr>
          <p:spPr>
            <a:xfrm flipH="1">
              <a:off x="5105227" y="2872800"/>
              <a:ext cx="115135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3" name="Groupe 112">
            <a:extLst>
              <a:ext uri="{FF2B5EF4-FFF2-40B4-BE49-F238E27FC236}">
                <a16:creationId xmlns:a16="http://schemas.microsoft.com/office/drawing/2014/main" id="{A823E683-85DB-4B02-844F-B8960220F7B2}"/>
              </a:ext>
            </a:extLst>
          </p:cNvPr>
          <p:cNvGrpSpPr/>
          <p:nvPr/>
        </p:nvGrpSpPr>
        <p:grpSpPr>
          <a:xfrm>
            <a:off x="4442313" y="2883600"/>
            <a:ext cx="3137822" cy="3672409"/>
            <a:chOff x="4442313" y="3088630"/>
            <a:chExt cx="3137822" cy="3672409"/>
          </a:xfrm>
        </p:grpSpPr>
        <p:grpSp>
          <p:nvGrpSpPr>
            <p:cNvPr id="106" name="Groupe 105">
              <a:extLst>
                <a:ext uri="{FF2B5EF4-FFF2-40B4-BE49-F238E27FC236}">
                  <a16:creationId xmlns:a16="http://schemas.microsoft.com/office/drawing/2014/main" id="{561C17BC-F7E5-4EF9-A381-CE7F74CAC0C0}"/>
                </a:ext>
              </a:extLst>
            </p:cNvPr>
            <p:cNvGrpSpPr/>
            <p:nvPr/>
          </p:nvGrpSpPr>
          <p:grpSpPr>
            <a:xfrm>
              <a:off x="4442313" y="3088630"/>
              <a:ext cx="2018096" cy="3672409"/>
              <a:chOff x="1121237" y="2870901"/>
              <a:chExt cx="2018096" cy="3672409"/>
            </a:xfrm>
          </p:grpSpPr>
          <p:grpSp>
            <p:nvGrpSpPr>
              <p:cNvPr id="107" name="Groupe 106">
                <a:extLst>
                  <a:ext uri="{FF2B5EF4-FFF2-40B4-BE49-F238E27FC236}">
                    <a16:creationId xmlns:a16="http://schemas.microsoft.com/office/drawing/2014/main" id="{1F07A670-C1A0-4308-8C16-3A0A93960B0C}"/>
                  </a:ext>
                </a:extLst>
              </p:cNvPr>
              <p:cNvGrpSpPr/>
              <p:nvPr/>
            </p:nvGrpSpPr>
            <p:grpSpPr>
              <a:xfrm>
                <a:off x="1447200" y="2870901"/>
                <a:ext cx="1692133" cy="3672409"/>
                <a:chOff x="5148064" y="2530473"/>
                <a:chExt cx="1800199" cy="3672409"/>
              </a:xfrm>
            </p:grpSpPr>
            <p:sp>
              <p:nvSpPr>
                <p:cNvPr id="109" name="Arc 108">
                  <a:extLst>
                    <a:ext uri="{FF2B5EF4-FFF2-40B4-BE49-F238E27FC236}">
                      <a16:creationId xmlns:a16="http://schemas.microsoft.com/office/drawing/2014/main" id="{ACF14818-629E-458E-95AB-422DB297FD2C}"/>
                    </a:ext>
                  </a:extLst>
                </p:cNvPr>
                <p:cNvSpPr/>
                <p:nvPr/>
              </p:nvSpPr>
              <p:spPr>
                <a:xfrm flipH="1">
                  <a:off x="5148064" y="2530473"/>
                  <a:ext cx="1800199" cy="3672409"/>
                </a:xfrm>
                <a:prstGeom prst="arc">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10" name="Connecteur droit 109">
                  <a:extLst>
                    <a:ext uri="{FF2B5EF4-FFF2-40B4-BE49-F238E27FC236}">
                      <a16:creationId xmlns:a16="http://schemas.microsoft.com/office/drawing/2014/main" id="{DCDAE03E-9BCF-496D-84FE-3F35DCB376D2}"/>
                    </a:ext>
                  </a:extLst>
                </p:cNvPr>
                <p:cNvCxnSpPr/>
                <p:nvPr/>
              </p:nvCxnSpPr>
              <p:spPr>
                <a:xfrm>
                  <a:off x="6012160" y="2530473"/>
                  <a:ext cx="9001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08" name="ZoneTexte 107">
                <a:extLst>
                  <a:ext uri="{FF2B5EF4-FFF2-40B4-BE49-F238E27FC236}">
                    <a16:creationId xmlns:a16="http://schemas.microsoft.com/office/drawing/2014/main" id="{27CE3468-E50C-4CEF-ADF0-20844B971CA0}"/>
                  </a:ext>
                </a:extLst>
              </p:cNvPr>
              <p:cNvSpPr txBox="1"/>
              <p:nvPr/>
            </p:nvSpPr>
            <p:spPr>
              <a:xfrm>
                <a:off x="1121237" y="4129867"/>
                <a:ext cx="1561220" cy="369332"/>
              </a:xfrm>
              <a:prstGeom prst="rect">
                <a:avLst/>
              </a:prstGeom>
              <a:noFill/>
            </p:spPr>
            <p:txBody>
              <a:bodyPr wrap="square" rtlCol="0">
                <a:spAutoFit/>
              </a:bodyPr>
              <a:lstStyle/>
              <a:p>
                <a:r>
                  <a:rPr lang="fr-FR" dirty="0">
                    <a:solidFill>
                      <a:srgbClr val="00B050"/>
                    </a:solidFill>
                  </a:rPr>
                  <a:t>R</a:t>
                </a:r>
                <a:r>
                  <a:rPr lang="fr-FR" dirty="0">
                    <a:solidFill>
                      <a:srgbClr val="00B050"/>
                    </a:solidFill>
                    <a:sym typeface="Wingdings" panose="05000000000000000000" pitchFamily="2" charset="2"/>
                  </a:rPr>
                  <a:t>O</a:t>
                </a:r>
                <a:endParaRPr lang="fr-FR" dirty="0">
                  <a:solidFill>
                    <a:srgbClr val="00B050"/>
                  </a:solidFill>
                </a:endParaRPr>
              </a:p>
            </p:txBody>
          </p:sp>
        </p:grpSp>
        <p:cxnSp>
          <p:nvCxnSpPr>
            <p:cNvPr id="112" name="Connecteur droit 111">
              <a:extLst>
                <a:ext uri="{FF2B5EF4-FFF2-40B4-BE49-F238E27FC236}">
                  <a16:creationId xmlns:a16="http://schemas.microsoft.com/office/drawing/2014/main" id="{E7EE315E-6065-46FC-AAA5-E61EFE41B1C3}"/>
                </a:ext>
              </a:extLst>
            </p:cNvPr>
            <p:cNvCxnSpPr/>
            <p:nvPr/>
          </p:nvCxnSpPr>
          <p:spPr>
            <a:xfrm>
              <a:off x="6372200" y="3088630"/>
              <a:ext cx="120793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28" name="Groupe 127">
            <a:extLst>
              <a:ext uri="{FF2B5EF4-FFF2-40B4-BE49-F238E27FC236}">
                <a16:creationId xmlns:a16="http://schemas.microsoft.com/office/drawing/2014/main" id="{666EB5D7-9203-4138-B5C3-995E6B368B8E}"/>
              </a:ext>
            </a:extLst>
          </p:cNvPr>
          <p:cNvGrpSpPr/>
          <p:nvPr/>
        </p:nvGrpSpPr>
        <p:grpSpPr>
          <a:xfrm>
            <a:off x="4778487" y="-793279"/>
            <a:ext cx="3044446" cy="7344408"/>
            <a:chOff x="4778487" y="-793279"/>
            <a:chExt cx="3044446" cy="7344408"/>
          </a:xfrm>
        </p:grpSpPr>
        <p:grpSp>
          <p:nvGrpSpPr>
            <p:cNvPr id="117" name="Groupe 116">
              <a:extLst>
                <a:ext uri="{FF2B5EF4-FFF2-40B4-BE49-F238E27FC236}">
                  <a16:creationId xmlns:a16="http://schemas.microsoft.com/office/drawing/2014/main" id="{CEA963BE-DD54-44E7-9238-06AEFBBCC97F}"/>
                </a:ext>
              </a:extLst>
            </p:cNvPr>
            <p:cNvGrpSpPr/>
            <p:nvPr/>
          </p:nvGrpSpPr>
          <p:grpSpPr>
            <a:xfrm>
              <a:off x="6130800" y="-793279"/>
              <a:ext cx="1692133" cy="3672000"/>
              <a:chOff x="3908054" y="-1106658"/>
              <a:chExt cx="1800000" cy="3672000"/>
            </a:xfrm>
          </p:grpSpPr>
          <p:sp>
            <p:nvSpPr>
              <p:cNvPr id="119" name="Arc 118">
                <a:extLst>
                  <a:ext uri="{FF2B5EF4-FFF2-40B4-BE49-F238E27FC236}">
                    <a16:creationId xmlns:a16="http://schemas.microsoft.com/office/drawing/2014/main" id="{6F888967-4D59-44D8-A4FF-B0F5C6E9F9EA}"/>
                  </a:ext>
                </a:extLst>
              </p:cNvPr>
              <p:cNvSpPr/>
              <p:nvPr/>
            </p:nvSpPr>
            <p:spPr>
              <a:xfrm flipV="1">
                <a:off x="3908054" y="-1106658"/>
                <a:ext cx="1800000" cy="3672000"/>
              </a:xfrm>
              <a:prstGeom prst="arc">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20" name="Connecteur droit 119">
                <a:extLst>
                  <a:ext uri="{FF2B5EF4-FFF2-40B4-BE49-F238E27FC236}">
                    <a16:creationId xmlns:a16="http://schemas.microsoft.com/office/drawing/2014/main" id="{4FC76894-CA61-4BD2-BE82-DE493E2FEB4E}"/>
                  </a:ext>
                </a:extLst>
              </p:cNvPr>
              <p:cNvCxnSpPr/>
              <p:nvPr/>
            </p:nvCxnSpPr>
            <p:spPr>
              <a:xfrm flipH="1">
                <a:off x="4067944" y="2565342"/>
                <a:ext cx="755984" cy="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grpSp>
          <p:nvGrpSpPr>
            <p:cNvPr id="124" name="Groupe 123">
              <a:extLst>
                <a:ext uri="{FF2B5EF4-FFF2-40B4-BE49-F238E27FC236}">
                  <a16:creationId xmlns:a16="http://schemas.microsoft.com/office/drawing/2014/main" id="{A6DA4B22-D499-4F88-BD38-399B7B8883B1}"/>
                </a:ext>
              </a:extLst>
            </p:cNvPr>
            <p:cNvGrpSpPr/>
            <p:nvPr/>
          </p:nvGrpSpPr>
          <p:grpSpPr>
            <a:xfrm>
              <a:off x="4778487" y="2878720"/>
              <a:ext cx="1692133" cy="3672409"/>
              <a:chOff x="5148064" y="2530473"/>
              <a:chExt cx="1800199" cy="3672409"/>
            </a:xfrm>
          </p:grpSpPr>
          <p:sp>
            <p:nvSpPr>
              <p:cNvPr id="126" name="Arc 125">
                <a:extLst>
                  <a:ext uri="{FF2B5EF4-FFF2-40B4-BE49-F238E27FC236}">
                    <a16:creationId xmlns:a16="http://schemas.microsoft.com/office/drawing/2014/main" id="{F31147E2-E349-4BF3-B2DF-28EF3D843087}"/>
                  </a:ext>
                </a:extLst>
              </p:cNvPr>
              <p:cNvSpPr/>
              <p:nvPr/>
            </p:nvSpPr>
            <p:spPr>
              <a:xfrm flipH="1">
                <a:off x="5148064" y="2530473"/>
                <a:ext cx="1800199" cy="3672409"/>
              </a:xfrm>
              <a:prstGeom prst="arc">
                <a:avLst/>
              </a:prstGeom>
              <a:ln w="28575">
                <a:solidFill>
                  <a:srgbClr val="0000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27" name="Connecteur droit 126">
                <a:extLst>
                  <a:ext uri="{FF2B5EF4-FFF2-40B4-BE49-F238E27FC236}">
                    <a16:creationId xmlns:a16="http://schemas.microsoft.com/office/drawing/2014/main" id="{3659DBFC-7F90-4B75-9B92-1A78BE4B8658}"/>
                  </a:ext>
                </a:extLst>
              </p:cNvPr>
              <p:cNvCxnSpPr/>
              <p:nvPr/>
            </p:nvCxnSpPr>
            <p:spPr>
              <a:xfrm>
                <a:off x="6012160" y="2530473"/>
                <a:ext cx="900100" cy="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grpSp>
      </p:grpSp>
      <p:sp>
        <p:nvSpPr>
          <p:cNvPr id="129" name="ZoneTexte 128">
            <a:extLst>
              <a:ext uri="{FF2B5EF4-FFF2-40B4-BE49-F238E27FC236}">
                <a16:creationId xmlns:a16="http://schemas.microsoft.com/office/drawing/2014/main" id="{5FFA4414-3896-4D33-ABCD-96B25AA797B3}"/>
              </a:ext>
            </a:extLst>
          </p:cNvPr>
          <p:cNvSpPr txBox="1"/>
          <p:nvPr/>
        </p:nvSpPr>
        <p:spPr>
          <a:xfrm>
            <a:off x="35496" y="4797152"/>
            <a:ext cx="4680519" cy="1785104"/>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La courbe bleue coupe l’axe des potentiels en un unique point</a:t>
            </a:r>
            <a:r>
              <a:rPr lang="en-US" sz="2400" dirty="0">
                <a:latin typeface="Times New Roman" panose="02020603050405020304" pitchFamily="18" charset="0"/>
                <a:ea typeface="Cambria Math" panose="02040503050406030204" pitchFamily="18" charset="0"/>
                <a:cs typeface="Times New Roman" panose="02020603050405020304" pitchFamily="18" charset="0"/>
              </a:rPr>
              <a:t>, </a:t>
            </a:r>
            <a:r>
              <a:rPr lang="en-US" sz="2400" dirty="0" err="1">
                <a:latin typeface="Times New Roman" panose="02020603050405020304" pitchFamily="18" charset="0"/>
                <a:ea typeface="Cambria Math" panose="02040503050406030204" pitchFamily="18" charset="0"/>
                <a:cs typeface="Times New Roman" panose="02020603050405020304" pitchFamily="18" charset="0"/>
              </a:rPr>
              <a:t>E</a:t>
            </a:r>
            <a:r>
              <a:rPr lang="en-US" sz="2400" baseline="-25000" dirty="0" err="1">
                <a:latin typeface="Times New Roman" panose="02020603050405020304" pitchFamily="18" charset="0"/>
                <a:ea typeface="Cambria Math" panose="02040503050406030204" pitchFamily="18" charset="0"/>
                <a:cs typeface="Times New Roman" panose="02020603050405020304" pitchFamily="18" charset="0"/>
              </a:rPr>
              <a:t>eq</a:t>
            </a:r>
            <a:r>
              <a:rPr lang="en-US" sz="2400" dirty="0">
                <a:latin typeface="Times New Roman" panose="02020603050405020304" pitchFamily="18" charset="0"/>
                <a:ea typeface="Cambria Math" panose="02040503050406030204" pitchFamily="18" charset="0"/>
                <a:cs typeface="Times New Roman" panose="02020603050405020304" pitchFamily="18" charset="0"/>
              </a:rPr>
              <a:t>.</a:t>
            </a:r>
            <a:endParaRPr lang="fr-FR" sz="2400" baseline="-25000" dirty="0">
              <a:latin typeface="Times New Roman" panose="02020603050405020304" pitchFamily="18" charset="0"/>
              <a:ea typeface="Cambria Math" panose="02040503050406030204" pitchFamily="18" charset="0"/>
              <a:cs typeface="Times New Roman" panose="02020603050405020304" pitchFamily="18" charset="0"/>
            </a:endParaRPr>
          </a:p>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La pente de la courbe en E=</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dirty="0">
                <a:latin typeface="Times New Roman" panose="02020603050405020304" pitchFamily="18" charset="0"/>
                <a:cs typeface="Times New Roman" panose="02020603050405020304" pitchFamily="18" charset="0"/>
                <a:sym typeface="Wingdings" panose="05000000000000000000" pitchFamily="2" charset="2"/>
              </a:rPr>
              <a:t> </a:t>
            </a:r>
          </a:p>
          <a:p>
            <a:r>
              <a:rPr lang="fr-FR" sz="2400" dirty="0">
                <a:latin typeface="Times New Roman" panose="02020603050405020304" pitchFamily="18" charset="0"/>
                <a:cs typeface="Times New Roman" panose="02020603050405020304" pitchFamily="18" charset="0"/>
                <a:sym typeface="Wingdings" panose="05000000000000000000" pitchFamily="2" charset="2"/>
              </a:rPr>
              <a:t>    est grande.</a:t>
            </a:r>
            <a:endParaRPr lang="fr-FR" sz="2400" dirty="0">
              <a:solidFill>
                <a:srgbClr val="FF0000"/>
              </a:solidFill>
              <a:latin typeface="Times New Roman" panose="02020603050405020304" pitchFamily="18" charset="0"/>
              <a:cs typeface="Times New Roman" panose="02020603050405020304" pitchFamily="18" charset="0"/>
            </a:endParaRPr>
          </a:p>
        </p:txBody>
      </p:sp>
      <p:sp>
        <p:nvSpPr>
          <p:cNvPr id="130" name="ZoneTexte 129">
            <a:extLst>
              <a:ext uri="{FF2B5EF4-FFF2-40B4-BE49-F238E27FC236}">
                <a16:creationId xmlns:a16="http://schemas.microsoft.com/office/drawing/2014/main" id="{92FF5E1B-C1C6-48B4-966F-597D4D565205}"/>
              </a:ext>
            </a:extLst>
          </p:cNvPr>
          <p:cNvSpPr txBox="1"/>
          <p:nvPr/>
        </p:nvSpPr>
        <p:spPr>
          <a:xfrm>
            <a:off x="4788026" y="4798476"/>
            <a:ext cx="4320478" cy="1785104"/>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latin typeface="Times New Roman" panose="02020603050405020304" pitchFamily="18" charset="0"/>
                <a:ea typeface="Cambria Math" panose="02040503050406030204" pitchFamily="18" charset="0"/>
                <a:cs typeface="Times New Roman" panose="02020603050405020304" pitchFamily="18" charset="0"/>
              </a:rPr>
              <a:t>Il y a toute une gamme de potentiels où </a:t>
            </a:r>
            <a:r>
              <a:rPr lang="fr-FR" sz="2400" i="1" dirty="0">
                <a:latin typeface="Times New Roman" panose="02020603050405020304" pitchFamily="18" charset="0"/>
                <a:ea typeface="Cambria Math" panose="02040503050406030204" pitchFamily="18" charset="0"/>
                <a:cs typeface="Times New Roman" panose="02020603050405020304" pitchFamily="18" charset="0"/>
              </a:rPr>
              <a:t>i = 0.</a:t>
            </a:r>
            <a:endParaRPr lang="fr-FR" sz="2400" dirty="0">
              <a:latin typeface="Times New Roman" panose="02020603050405020304" pitchFamily="18" charset="0"/>
              <a:ea typeface="Cambria Math" panose="02040503050406030204" pitchFamily="18" charset="0"/>
              <a:cs typeface="Times New Roman" panose="02020603050405020304" pitchFamily="18" charset="0"/>
            </a:endParaRPr>
          </a:p>
          <a:p>
            <a:endParaRPr lang="fr-FR" sz="1400" dirty="0">
              <a:latin typeface="Times New Roman" panose="02020603050405020304" pitchFamily="18"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à"/>
            </a:pPr>
            <a:r>
              <a:rPr lang="fr-FR" sz="2400" dirty="0">
                <a:latin typeface="Times New Roman" panose="02020603050405020304" pitchFamily="18" charset="0"/>
                <a:cs typeface="Times New Roman" panose="02020603050405020304" pitchFamily="18" charset="0"/>
                <a:sym typeface="Wingdings" panose="05000000000000000000" pitchFamily="2" charset="2"/>
              </a:rPr>
              <a:t>La pente de la courbe en E=</a:t>
            </a:r>
            <a:r>
              <a:rPr lang="fr-FR" sz="2400" dirty="0" err="1">
                <a:latin typeface="Times New Roman" panose="02020603050405020304" pitchFamily="18" charset="0"/>
                <a:cs typeface="Times New Roman" panose="02020603050405020304" pitchFamily="18" charset="0"/>
                <a:sym typeface="Wingdings" panose="05000000000000000000" pitchFamily="2" charset="2"/>
              </a:rPr>
              <a:t>E</a:t>
            </a:r>
            <a:r>
              <a:rPr lang="fr-FR" sz="2400" baseline="-25000" dirty="0" err="1">
                <a:latin typeface="Times New Roman" panose="02020603050405020304" pitchFamily="18" charset="0"/>
                <a:cs typeface="Times New Roman" panose="02020603050405020304" pitchFamily="18" charset="0"/>
                <a:sym typeface="Wingdings" panose="05000000000000000000" pitchFamily="2" charset="2"/>
              </a:rPr>
              <a:t>eq</a:t>
            </a:r>
            <a:r>
              <a:rPr lang="fr-FR" sz="2400" dirty="0">
                <a:latin typeface="Times New Roman" panose="02020603050405020304" pitchFamily="18" charset="0"/>
                <a:cs typeface="Times New Roman" panose="02020603050405020304" pitchFamily="18" charset="0"/>
                <a:sym typeface="Wingdings" panose="05000000000000000000" pitchFamily="2" charset="2"/>
              </a:rPr>
              <a:t> </a:t>
            </a:r>
          </a:p>
          <a:p>
            <a:r>
              <a:rPr lang="fr-FR" sz="2400" dirty="0">
                <a:latin typeface="Times New Roman" panose="02020603050405020304" pitchFamily="18" charset="0"/>
                <a:cs typeface="Times New Roman" panose="02020603050405020304" pitchFamily="18" charset="0"/>
                <a:sym typeface="Wingdings" panose="05000000000000000000" pitchFamily="2" charset="2"/>
              </a:rPr>
              <a:t>    est nulle.</a:t>
            </a:r>
            <a:endParaRPr lang="fr-FR" sz="2400" dirty="0">
              <a:solidFill>
                <a:srgbClr val="FF0000"/>
              </a:solidFill>
              <a:latin typeface="Times New Roman" panose="02020603050405020304" pitchFamily="18" charset="0"/>
              <a:cs typeface="Times New Roman" panose="02020603050405020304" pitchFamily="18" charset="0"/>
            </a:endParaRPr>
          </a:p>
        </p:txBody>
      </p:sp>
      <p:grpSp>
        <p:nvGrpSpPr>
          <p:cNvPr id="133" name="Groupe 132">
            <a:extLst>
              <a:ext uri="{FF2B5EF4-FFF2-40B4-BE49-F238E27FC236}">
                <a16:creationId xmlns:a16="http://schemas.microsoft.com/office/drawing/2014/main" id="{74833E0A-6627-495E-8455-0C1467F5459D}"/>
              </a:ext>
            </a:extLst>
          </p:cNvPr>
          <p:cNvGrpSpPr/>
          <p:nvPr/>
        </p:nvGrpSpPr>
        <p:grpSpPr>
          <a:xfrm>
            <a:off x="2216915" y="1323495"/>
            <a:ext cx="4875365" cy="461983"/>
            <a:chOff x="2339752" y="1323495"/>
            <a:chExt cx="4875365" cy="461983"/>
          </a:xfrm>
        </p:grpSpPr>
        <p:sp>
          <p:nvSpPr>
            <p:cNvPr id="131" name="ZoneTexte 130">
              <a:extLst>
                <a:ext uri="{FF2B5EF4-FFF2-40B4-BE49-F238E27FC236}">
                  <a16:creationId xmlns:a16="http://schemas.microsoft.com/office/drawing/2014/main" id="{C5209DEF-87DF-48DF-80CE-9CD4B25A38E5}"/>
                </a:ext>
              </a:extLst>
            </p:cNvPr>
            <p:cNvSpPr txBox="1"/>
            <p:nvPr/>
          </p:nvSpPr>
          <p:spPr>
            <a:xfrm>
              <a:off x="2339752" y="1323813"/>
              <a:ext cx="2269109" cy="461665"/>
            </a:xfrm>
            <a:prstGeom prst="rect">
              <a:avLst/>
            </a:prstGeom>
            <a:noFill/>
          </p:spPr>
          <p:txBody>
            <a:bodyPr wrap="square" rtlCol="0">
              <a:spAutoFit/>
            </a:bodyPr>
            <a:lstStyle/>
            <a:p>
              <a:r>
                <a:rPr lang="fr-FR" sz="2400" u="sng" dirty="0">
                  <a:latin typeface="Times New Roman" panose="02020603050405020304" pitchFamily="18" charset="0"/>
                  <a:cs typeface="Times New Roman" panose="02020603050405020304" pitchFamily="18" charset="0"/>
                </a:rPr>
                <a:t>Système rapide</a:t>
              </a:r>
            </a:p>
          </p:txBody>
        </p:sp>
        <p:sp>
          <p:nvSpPr>
            <p:cNvPr id="132" name="ZoneTexte 131">
              <a:extLst>
                <a:ext uri="{FF2B5EF4-FFF2-40B4-BE49-F238E27FC236}">
                  <a16:creationId xmlns:a16="http://schemas.microsoft.com/office/drawing/2014/main" id="{AE99AFD5-DA0B-42C5-9749-B6B041FEB79B}"/>
                </a:ext>
              </a:extLst>
            </p:cNvPr>
            <p:cNvSpPr txBox="1"/>
            <p:nvPr/>
          </p:nvSpPr>
          <p:spPr>
            <a:xfrm>
              <a:off x="5436096" y="1323495"/>
              <a:ext cx="1779021" cy="461665"/>
            </a:xfrm>
            <a:prstGeom prst="rect">
              <a:avLst/>
            </a:prstGeom>
            <a:noFill/>
          </p:spPr>
          <p:txBody>
            <a:bodyPr wrap="square" rtlCol="0">
              <a:spAutoFit/>
            </a:bodyPr>
            <a:lstStyle/>
            <a:p>
              <a:r>
                <a:rPr lang="fr-FR" sz="2400" u="sng" dirty="0">
                  <a:latin typeface="Times New Roman" panose="02020603050405020304" pitchFamily="18" charset="0"/>
                  <a:cs typeface="Times New Roman" panose="02020603050405020304" pitchFamily="18" charset="0"/>
                </a:rPr>
                <a:t>Système lent</a:t>
              </a:r>
            </a:p>
          </p:txBody>
        </p:sp>
      </p:grpSp>
      <p:sp>
        <p:nvSpPr>
          <p:cNvPr id="3" name="ZoneTexte 2">
            <a:extLst>
              <a:ext uri="{FF2B5EF4-FFF2-40B4-BE49-F238E27FC236}">
                <a16:creationId xmlns:a16="http://schemas.microsoft.com/office/drawing/2014/main" id="{DBC78044-83AB-4D6A-AB29-449C0BA4439A}"/>
              </a:ext>
            </a:extLst>
          </p:cNvPr>
          <p:cNvSpPr txBox="1"/>
          <p:nvPr/>
        </p:nvSpPr>
        <p:spPr>
          <a:xfrm>
            <a:off x="1763688" y="3644927"/>
            <a:ext cx="2998348" cy="861774"/>
          </a:xfrm>
          <a:prstGeom prst="rect">
            <a:avLst/>
          </a:prstGeom>
          <a:noFill/>
        </p:spPr>
        <p:txBody>
          <a:bodyPr wrap="square" rtlCol="0">
            <a:spAutoFit/>
          </a:bodyPr>
          <a:lstStyle/>
          <a:p>
            <a:r>
              <a:rPr lang="fr-FR" dirty="0"/>
              <a:t>         </a:t>
            </a:r>
            <a:r>
              <a:rPr lang="fr-FR" sz="1600" dirty="0"/>
              <a:t>seul R présent initialement</a:t>
            </a:r>
          </a:p>
          <a:p>
            <a:r>
              <a:rPr lang="fr-FR" sz="1600" dirty="0"/>
              <a:t>          seul O présent initialement</a:t>
            </a:r>
          </a:p>
          <a:p>
            <a:r>
              <a:rPr lang="fr-FR" sz="1600" dirty="0"/>
              <a:t>          O et R présents</a:t>
            </a:r>
          </a:p>
        </p:txBody>
      </p:sp>
      <p:cxnSp>
        <p:nvCxnSpPr>
          <p:cNvPr id="5" name="Connecteur droit 4">
            <a:extLst>
              <a:ext uri="{FF2B5EF4-FFF2-40B4-BE49-F238E27FC236}">
                <a16:creationId xmlns:a16="http://schemas.microsoft.com/office/drawing/2014/main" id="{BBCB3A77-75F0-4FF6-8757-293C70F15404}"/>
              </a:ext>
            </a:extLst>
          </p:cNvPr>
          <p:cNvCxnSpPr/>
          <p:nvPr/>
        </p:nvCxnSpPr>
        <p:spPr>
          <a:xfrm>
            <a:off x="1865364" y="3861048"/>
            <a:ext cx="3560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Connecteur droit 74">
            <a:extLst>
              <a:ext uri="{FF2B5EF4-FFF2-40B4-BE49-F238E27FC236}">
                <a16:creationId xmlns:a16="http://schemas.microsoft.com/office/drawing/2014/main" id="{B80CD390-435A-4170-ACD8-D65B01D49A45}"/>
              </a:ext>
            </a:extLst>
          </p:cNvPr>
          <p:cNvCxnSpPr/>
          <p:nvPr/>
        </p:nvCxnSpPr>
        <p:spPr>
          <a:xfrm>
            <a:off x="1865364" y="4111200"/>
            <a:ext cx="356066"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2" name="Connecteur droit 81">
            <a:extLst>
              <a:ext uri="{FF2B5EF4-FFF2-40B4-BE49-F238E27FC236}">
                <a16:creationId xmlns:a16="http://schemas.microsoft.com/office/drawing/2014/main" id="{DFFBB0B0-EDD1-43DF-9FBA-BC3B464DE79C}"/>
              </a:ext>
            </a:extLst>
          </p:cNvPr>
          <p:cNvCxnSpPr/>
          <p:nvPr/>
        </p:nvCxnSpPr>
        <p:spPr>
          <a:xfrm>
            <a:off x="1865364" y="4365104"/>
            <a:ext cx="356066" cy="0"/>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56079810"/>
      </p:ext>
    </p:extLst>
  </p:cSld>
  <p:clrMapOvr>
    <a:masterClrMapping/>
  </p:clrMapOvr>
  <mc:AlternateContent xmlns:mc="http://schemas.openxmlformats.org/markup-compatibility/2006" xmlns:p14="http://schemas.microsoft.com/office/powerpoint/2010/main">
    <mc:Choice Requires="p14">
      <p:transition spd="slow" p14:dur="2000" advTm="267751"/>
    </mc:Choice>
    <mc:Fallback xmlns="">
      <p:transition spd="slow" advTm="2677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down)">
                                      <p:cBhvr>
                                        <p:cTn id="7" dur="20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97"/>
                                        </p:tgtEl>
                                        <p:attrNameLst>
                                          <p:attrName>style.visibility</p:attrName>
                                        </p:attrNameLst>
                                      </p:cBhvr>
                                      <p:to>
                                        <p:strVal val="visible"/>
                                      </p:to>
                                    </p:set>
                                    <p:animEffect transition="in" filter="wipe(right)">
                                      <p:cBhvr>
                                        <p:cTn id="12" dur="2000"/>
                                        <p:tgtEl>
                                          <p:spTgt spid="9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wipe(up)">
                                      <p:cBhvr>
                                        <p:cTn id="17" dur="3000"/>
                                        <p:tgtEl>
                                          <p:spTgt spid="6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5"/>
                                        </p:tgtEl>
                                        <p:attrNameLst>
                                          <p:attrName>style.visibility</p:attrName>
                                        </p:attrNameLst>
                                      </p:cBhvr>
                                      <p:to>
                                        <p:strVal val="visible"/>
                                      </p:to>
                                    </p:set>
                                    <p:animEffect transition="in" filter="wipe(down)">
                                      <p:cBhvr>
                                        <p:cTn id="22" dur="2000"/>
                                        <p:tgtEl>
                                          <p:spTgt spid="10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13"/>
                                        </p:tgtEl>
                                        <p:attrNameLst>
                                          <p:attrName>style.visibility</p:attrName>
                                        </p:attrNameLst>
                                      </p:cBhvr>
                                      <p:to>
                                        <p:strVal val="visible"/>
                                      </p:to>
                                    </p:set>
                                    <p:animEffect transition="in" filter="wipe(right)">
                                      <p:cBhvr>
                                        <p:cTn id="27" dur="2000"/>
                                        <p:tgtEl>
                                          <p:spTgt spid="1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wipe(up)">
                                      <p:cBhvr>
                                        <p:cTn id="32" dur="3000"/>
                                        <p:tgtEl>
                                          <p:spTgt spid="12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4618000-292B-4A5D-9E33-F4DB4CEE2B99}"/>
              </a:ext>
            </a:extLst>
          </p:cNvPr>
          <p:cNvSpPr txBox="1"/>
          <p:nvPr/>
        </p:nvSpPr>
        <p:spPr>
          <a:xfrm>
            <a:off x="0" y="116632"/>
            <a:ext cx="9144000" cy="584775"/>
          </a:xfrm>
          <a:prstGeom prst="rect">
            <a:avLst/>
          </a:prstGeom>
          <a:noFill/>
        </p:spPr>
        <p:txBody>
          <a:bodyPr wrap="square" rtlCol="0">
            <a:spAutoFit/>
          </a:bodyPr>
          <a:lstStyle/>
          <a:p>
            <a:pPr algn="ctr"/>
            <a:r>
              <a:rPr lang="fr-FR" sz="3200" dirty="0">
                <a:solidFill>
                  <a:srgbClr val="0000CC"/>
                </a:solidFill>
              </a:rPr>
              <a:t>Distinction entre systèmes rapides et lents</a:t>
            </a:r>
            <a:endParaRPr lang="fr-FR" sz="3200" i="1" baseline="-25000" dirty="0">
              <a:solidFill>
                <a:srgbClr val="0000CC"/>
              </a:solidFill>
            </a:endParaRPr>
          </a:p>
        </p:txBody>
      </p:sp>
      <p:grpSp>
        <p:nvGrpSpPr>
          <p:cNvPr id="3" name="Groupe 2">
            <a:extLst>
              <a:ext uri="{FF2B5EF4-FFF2-40B4-BE49-F238E27FC236}">
                <a16:creationId xmlns:a16="http://schemas.microsoft.com/office/drawing/2014/main" id="{76EBDB67-1B74-4736-B1EC-A73F5827F3FD}"/>
              </a:ext>
            </a:extLst>
          </p:cNvPr>
          <p:cNvGrpSpPr/>
          <p:nvPr/>
        </p:nvGrpSpPr>
        <p:grpSpPr>
          <a:xfrm>
            <a:off x="107504" y="754482"/>
            <a:ext cx="4297524" cy="3952624"/>
            <a:chOff x="4744488" y="754482"/>
            <a:chExt cx="4297524" cy="3952624"/>
          </a:xfrm>
        </p:grpSpPr>
        <p:grpSp>
          <p:nvGrpSpPr>
            <p:cNvPr id="4" name="Groupe 3">
              <a:extLst>
                <a:ext uri="{FF2B5EF4-FFF2-40B4-BE49-F238E27FC236}">
                  <a16:creationId xmlns:a16="http://schemas.microsoft.com/office/drawing/2014/main" id="{D90CBDD0-A033-41B1-AC96-7DDC9E869BDE}"/>
                </a:ext>
              </a:extLst>
            </p:cNvPr>
            <p:cNvGrpSpPr/>
            <p:nvPr/>
          </p:nvGrpSpPr>
          <p:grpSpPr>
            <a:xfrm>
              <a:off x="4744488" y="836712"/>
              <a:ext cx="4043411" cy="3870394"/>
              <a:chOff x="4744488" y="836712"/>
              <a:chExt cx="4043411" cy="3870394"/>
            </a:xfrm>
          </p:grpSpPr>
          <p:grpSp>
            <p:nvGrpSpPr>
              <p:cNvPr id="7" name="Groupe 6">
                <a:extLst>
                  <a:ext uri="{FF2B5EF4-FFF2-40B4-BE49-F238E27FC236}">
                    <a16:creationId xmlns:a16="http://schemas.microsoft.com/office/drawing/2014/main" id="{DC9C7E89-860C-4082-A323-D44FCEF18F39}"/>
                  </a:ext>
                </a:extLst>
              </p:cNvPr>
              <p:cNvGrpSpPr/>
              <p:nvPr/>
            </p:nvGrpSpPr>
            <p:grpSpPr>
              <a:xfrm>
                <a:off x="4744488" y="836712"/>
                <a:ext cx="4043411" cy="3870394"/>
                <a:chOff x="3563888" y="543410"/>
                <a:chExt cx="4043411" cy="3870394"/>
              </a:xfrm>
            </p:grpSpPr>
            <p:cxnSp>
              <p:nvCxnSpPr>
                <p:cNvPr id="10" name="Connecteur droit 9">
                  <a:extLst>
                    <a:ext uri="{FF2B5EF4-FFF2-40B4-BE49-F238E27FC236}">
                      <a16:creationId xmlns:a16="http://schemas.microsoft.com/office/drawing/2014/main" id="{B5438EEE-C67D-4342-B9A9-54ABC9A72AB7}"/>
                    </a:ext>
                  </a:extLst>
                </p:cNvPr>
                <p:cNvCxnSpPr/>
                <p:nvPr/>
              </p:nvCxnSpPr>
              <p:spPr>
                <a:xfrm>
                  <a:off x="3563888" y="2565342"/>
                  <a:ext cx="3888432" cy="200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D049E74F-B8BD-4DDD-8A83-BB37411725D5}"/>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riangle isocèle 11">
                  <a:extLst>
                    <a:ext uri="{FF2B5EF4-FFF2-40B4-BE49-F238E27FC236}">
                      <a16:creationId xmlns:a16="http://schemas.microsoft.com/office/drawing/2014/main" id="{FCBFA3B8-208D-4722-A014-EE986CD8A0D2}"/>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riangle isocèle 12">
                  <a:extLst>
                    <a:ext uri="{FF2B5EF4-FFF2-40B4-BE49-F238E27FC236}">
                      <a16:creationId xmlns:a16="http://schemas.microsoft.com/office/drawing/2014/main" id="{55DC7DA6-3E27-4B02-BED0-1C63501B32BE}"/>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8" name="Connecteur droit 7">
                <a:extLst>
                  <a:ext uri="{FF2B5EF4-FFF2-40B4-BE49-F238E27FC236}">
                    <a16:creationId xmlns:a16="http://schemas.microsoft.com/office/drawing/2014/main" id="{55D21838-7CCD-4F2B-B916-810ACFD51C09}"/>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BB3130D0-1581-43A1-9F34-B78F05C76423}"/>
                  </a:ext>
                </a:extLst>
              </p:cNvPr>
              <p:cNvSpPr txBox="1"/>
              <p:nvPr/>
            </p:nvSpPr>
            <p:spPr>
              <a:xfrm>
                <a:off x="5809557" y="2824663"/>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5" name="ZoneTexte 4">
              <a:extLst>
                <a:ext uri="{FF2B5EF4-FFF2-40B4-BE49-F238E27FC236}">
                  <a16:creationId xmlns:a16="http://schemas.microsoft.com/office/drawing/2014/main" id="{B3F1541C-3581-4372-9A58-C5339C0E56EE}"/>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6" name="ZoneTexte 5">
              <a:extLst>
                <a:ext uri="{FF2B5EF4-FFF2-40B4-BE49-F238E27FC236}">
                  <a16:creationId xmlns:a16="http://schemas.microsoft.com/office/drawing/2014/main" id="{BD6AB166-67BF-43B4-891E-E8F6C08D5A08}"/>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grpSp>
        <p:nvGrpSpPr>
          <p:cNvPr id="14" name="Groupe 13">
            <a:extLst>
              <a:ext uri="{FF2B5EF4-FFF2-40B4-BE49-F238E27FC236}">
                <a16:creationId xmlns:a16="http://schemas.microsoft.com/office/drawing/2014/main" id="{AE1A8187-9E17-4826-9A3E-88C72E1B26EE}"/>
              </a:ext>
            </a:extLst>
          </p:cNvPr>
          <p:cNvGrpSpPr/>
          <p:nvPr/>
        </p:nvGrpSpPr>
        <p:grpSpPr>
          <a:xfrm>
            <a:off x="4810980" y="769039"/>
            <a:ext cx="4297524" cy="3952624"/>
            <a:chOff x="4744488" y="754482"/>
            <a:chExt cx="4297524" cy="3952624"/>
          </a:xfrm>
        </p:grpSpPr>
        <p:grpSp>
          <p:nvGrpSpPr>
            <p:cNvPr id="15" name="Groupe 14">
              <a:extLst>
                <a:ext uri="{FF2B5EF4-FFF2-40B4-BE49-F238E27FC236}">
                  <a16:creationId xmlns:a16="http://schemas.microsoft.com/office/drawing/2014/main" id="{C1D0D8B9-7FF0-43E5-B90A-0F6F0E2E7863}"/>
                </a:ext>
              </a:extLst>
            </p:cNvPr>
            <p:cNvGrpSpPr/>
            <p:nvPr/>
          </p:nvGrpSpPr>
          <p:grpSpPr>
            <a:xfrm>
              <a:off x="4744488" y="836712"/>
              <a:ext cx="4043411" cy="3870394"/>
              <a:chOff x="4744488" y="836712"/>
              <a:chExt cx="4043411" cy="3870394"/>
            </a:xfrm>
          </p:grpSpPr>
          <p:grpSp>
            <p:nvGrpSpPr>
              <p:cNvPr id="18" name="Groupe 17">
                <a:extLst>
                  <a:ext uri="{FF2B5EF4-FFF2-40B4-BE49-F238E27FC236}">
                    <a16:creationId xmlns:a16="http://schemas.microsoft.com/office/drawing/2014/main" id="{A98A6497-97EF-4C98-A709-37C4B2B4FEBF}"/>
                  </a:ext>
                </a:extLst>
              </p:cNvPr>
              <p:cNvGrpSpPr/>
              <p:nvPr/>
            </p:nvGrpSpPr>
            <p:grpSpPr>
              <a:xfrm>
                <a:off x="4744488" y="836712"/>
                <a:ext cx="4043411" cy="3870394"/>
                <a:chOff x="3563888" y="543410"/>
                <a:chExt cx="4043411" cy="3870394"/>
              </a:xfrm>
            </p:grpSpPr>
            <p:cxnSp>
              <p:nvCxnSpPr>
                <p:cNvPr id="21" name="Connecteur droit 20">
                  <a:extLst>
                    <a:ext uri="{FF2B5EF4-FFF2-40B4-BE49-F238E27FC236}">
                      <a16:creationId xmlns:a16="http://schemas.microsoft.com/office/drawing/2014/main" id="{CE2D33C1-4478-43DC-AA64-8C9784E6A6B2}"/>
                    </a:ext>
                  </a:extLst>
                </p:cNvPr>
                <p:cNvCxnSpPr/>
                <p:nvPr/>
              </p:nvCxnSpPr>
              <p:spPr>
                <a:xfrm>
                  <a:off x="3563888" y="2565342"/>
                  <a:ext cx="3888432" cy="200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603BA274-BFC0-4EC3-AC1A-42E2F5F0A3C8}"/>
                    </a:ext>
                  </a:extLst>
                </p:cNvPr>
                <p:cNvCxnSpPr/>
                <p:nvPr/>
              </p:nvCxnSpPr>
              <p:spPr>
                <a:xfrm>
                  <a:off x="3959987" y="701407"/>
                  <a:ext cx="0" cy="37123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riangle isocèle 22">
                  <a:extLst>
                    <a:ext uri="{FF2B5EF4-FFF2-40B4-BE49-F238E27FC236}">
                      <a16:creationId xmlns:a16="http://schemas.microsoft.com/office/drawing/2014/main" id="{6312942E-2515-4A2E-8B88-26CA94F37080}"/>
                    </a:ext>
                  </a:extLst>
                </p:cNvPr>
                <p:cNvSpPr/>
                <p:nvPr/>
              </p:nvSpPr>
              <p:spPr>
                <a:xfrm>
                  <a:off x="3858135" y="543410"/>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Triangle isocèle 23">
                  <a:extLst>
                    <a:ext uri="{FF2B5EF4-FFF2-40B4-BE49-F238E27FC236}">
                      <a16:creationId xmlns:a16="http://schemas.microsoft.com/office/drawing/2014/main" id="{31FCCB21-5B74-4B11-A16C-D59CCB0339A8}"/>
                    </a:ext>
                  </a:extLst>
                </p:cNvPr>
                <p:cNvSpPr/>
                <p:nvPr/>
              </p:nvSpPr>
              <p:spPr>
                <a:xfrm rot="5400000">
                  <a:off x="7413054" y="2498133"/>
                  <a:ext cx="213917" cy="174573"/>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19" name="Connecteur droit 18">
                <a:extLst>
                  <a:ext uri="{FF2B5EF4-FFF2-40B4-BE49-F238E27FC236}">
                    <a16:creationId xmlns:a16="http://schemas.microsoft.com/office/drawing/2014/main" id="{757B92E8-A82D-4F7C-B157-ED90C51D423C}"/>
                  </a:ext>
                </a:extLst>
              </p:cNvPr>
              <p:cNvCxnSpPr/>
              <p:nvPr/>
            </p:nvCxnSpPr>
            <p:spPr>
              <a:xfrm>
                <a:off x="6228184" y="2771763"/>
                <a:ext cx="0" cy="2139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88D8EE53-3A27-43F2-BB78-A0BC0B6E6174}"/>
                  </a:ext>
                </a:extLst>
              </p:cNvPr>
              <p:cNvSpPr txBox="1"/>
              <p:nvPr/>
            </p:nvSpPr>
            <p:spPr>
              <a:xfrm>
                <a:off x="6156887" y="2495486"/>
                <a:ext cx="720069" cy="383235"/>
              </a:xfrm>
              <a:prstGeom prst="rect">
                <a:avLst/>
              </a:prstGeom>
              <a:noFill/>
            </p:spPr>
            <p:txBody>
              <a:bodyPr wrap="square" rtlCol="0">
                <a:spAutoFit/>
              </a:bodyPr>
              <a:lstStyle/>
              <a:p>
                <a:r>
                  <a:rPr lang="fr-FR" dirty="0" err="1"/>
                  <a:t>E</a:t>
                </a:r>
                <a:r>
                  <a:rPr lang="fr-FR" baseline="-25000" dirty="0" err="1"/>
                  <a:t>eq</a:t>
                </a:r>
                <a:endParaRPr lang="fr-FR" baseline="-25000" dirty="0"/>
              </a:p>
            </p:txBody>
          </p:sp>
        </p:grpSp>
        <p:sp>
          <p:nvSpPr>
            <p:cNvPr id="16" name="ZoneTexte 15">
              <a:extLst>
                <a:ext uri="{FF2B5EF4-FFF2-40B4-BE49-F238E27FC236}">
                  <a16:creationId xmlns:a16="http://schemas.microsoft.com/office/drawing/2014/main" id="{A7EED95A-AB4C-4500-9884-4EAD283B85DF}"/>
                </a:ext>
              </a:extLst>
            </p:cNvPr>
            <p:cNvSpPr txBox="1"/>
            <p:nvPr/>
          </p:nvSpPr>
          <p:spPr>
            <a:xfrm>
              <a:off x="8502491" y="2455331"/>
              <a:ext cx="539521" cy="369332"/>
            </a:xfrm>
            <a:prstGeom prst="rect">
              <a:avLst/>
            </a:prstGeom>
            <a:noFill/>
          </p:spPr>
          <p:txBody>
            <a:bodyPr wrap="square" rtlCol="0">
              <a:spAutoFit/>
            </a:bodyPr>
            <a:lstStyle/>
            <a:p>
              <a:r>
                <a:rPr lang="fr-FR" dirty="0"/>
                <a:t>E</a:t>
              </a:r>
            </a:p>
          </p:txBody>
        </p:sp>
        <p:sp>
          <p:nvSpPr>
            <p:cNvPr id="17" name="ZoneTexte 16">
              <a:extLst>
                <a:ext uri="{FF2B5EF4-FFF2-40B4-BE49-F238E27FC236}">
                  <a16:creationId xmlns:a16="http://schemas.microsoft.com/office/drawing/2014/main" id="{F22AC8D8-EA27-4B8A-BF34-6AF85FA146B4}"/>
                </a:ext>
              </a:extLst>
            </p:cNvPr>
            <p:cNvSpPr txBox="1"/>
            <p:nvPr/>
          </p:nvSpPr>
          <p:spPr>
            <a:xfrm>
              <a:off x="4775245" y="754482"/>
              <a:ext cx="354661" cy="369332"/>
            </a:xfrm>
            <a:prstGeom prst="rect">
              <a:avLst/>
            </a:prstGeom>
            <a:noFill/>
          </p:spPr>
          <p:txBody>
            <a:bodyPr wrap="square" rtlCol="0">
              <a:spAutoFit/>
            </a:bodyPr>
            <a:lstStyle/>
            <a:p>
              <a:r>
                <a:rPr lang="fr-FR" dirty="0"/>
                <a:t>i</a:t>
              </a:r>
            </a:p>
          </p:txBody>
        </p:sp>
      </p:grpSp>
      <p:grpSp>
        <p:nvGrpSpPr>
          <p:cNvPr id="25" name="Groupe 24">
            <a:extLst>
              <a:ext uri="{FF2B5EF4-FFF2-40B4-BE49-F238E27FC236}">
                <a16:creationId xmlns:a16="http://schemas.microsoft.com/office/drawing/2014/main" id="{83CEB7FE-F8C6-4ED4-9464-F550940A8979}"/>
              </a:ext>
            </a:extLst>
          </p:cNvPr>
          <p:cNvGrpSpPr/>
          <p:nvPr/>
        </p:nvGrpSpPr>
        <p:grpSpPr>
          <a:xfrm>
            <a:off x="111600" y="-806536"/>
            <a:ext cx="3265233" cy="3672000"/>
            <a:chOff x="111600" y="-806536"/>
            <a:chExt cx="3265233" cy="3672000"/>
          </a:xfrm>
        </p:grpSpPr>
        <p:grpSp>
          <p:nvGrpSpPr>
            <p:cNvPr id="26" name="Groupe 25">
              <a:extLst>
                <a:ext uri="{FF2B5EF4-FFF2-40B4-BE49-F238E27FC236}">
                  <a16:creationId xmlns:a16="http://schemas.microsoft.com/office/drawing/2014/main" id="{DE18C188-ACC1-44A3-99AE-2B450596A13C}"/>
                </a:ext>
              </a:extLst>
            </p:cNvPr>
            <p:cNvGrpSpPr/>
            <p:nvPr/>
          </p:nvGrpSpPr>
          <p:grpSpPr>
            <a:xfrm>
              <a:off x="111600" y="-806536"/>
              <a:ext cx="1692133" cy="3672000"/>
              <a:chOff x="3923928" y="-1106658"/>
              <a:chExt cx="1800000" cy="3672000"/>
            </a:xfrm>
          </p:grpSpPr>
          <p:sp>
            <p:nvSpPr>
              <p:cNvPr id="28" name="Arc 27">
                <a:extLst>
                  <a:ext uri="{FF2B5EF4-FFF2-40B4-BE49-F238E27FC236}">
                    <a16:creationId xmlns:a16="http://schemas.microsoft.com/office/drawing/2014/main" id="{CE3F11B6-E14F-4F9F-ACA8-2576BCC710F8}"/>
                  </a:ext>
                </a:extLst>
              </p:cNvPr>
              <p:cNvSpPr/>
              <p:nvPr/>
            </p:nvSpPr>
            <p:spPr>
              <a:xfrm flipV="1">
                <a:off x="3923928" y="-1106658"/>
                <a:ext cx="1800000" cy="3672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29" name="Connecteur droit 28">
                <a:extLst>
                  <a:ext uri="{FF2B5EF4-FFF2-40B4-BE49-F238E27FC236}">
                    <a16:creationId xmlns:a16="http://schemas.microsoft.com/office/drawing/2014/main" id="{34E6C997-F07A-4721-9311-467A6545AE29}"/>
                  </a:ext>
                </a:extLst>
              </p:cNvPr>
              <p:cNvCxnSpPr/>
              <p:nvPr/>
            </p:nvCxnSpPr>
            <p:spPr>
              <a:xfrm flipH="1">
                <a:off x="4067944" y="2565342"/>
                <a:ext cx="75598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7" name="ZoneTexte 26">
              <a:extLst>
                <a:ext uri="{FF2B5EF4-FFF2-40B4-BE49-F238E27FC236}">
                  <a16:creationId xmlns:a16="http://schemas.microsoft.com/office/drawing/2014/main" id="{62925B7D-4092-4C9E-9208-41A863B07AC1}"/>
                </a:ext>
              </a:extLst>
            </p:cNvPr>
            <p:cNvSpPr txBox="1"/>
            <p:nvPr/>
          </p:nvSpPr>
          <p:spPr>
            <a:xfrm>
              <a:off x="1487290" y="1323813"/>
              <a:ext cx="1889543" cy="369332"/>
            </a:xfrm>
            <a:prstGeom prst="rect">
              <a:avLst/>
            </a:prstGeom>
            <a:noFill/>
          </p:spPr>
          <p:txBody>
            <a:bodyPr wrap="square" rtlCol="0">
              <a:spAutoFit/>
            </a:bodyPr>
            <a:lstStyle/>
            <a:p>
              <a:r>
                <a:rPr lang="fr-FR" dirty="0">
                  <a:solidFill>
                    <a:srgbClr val="FF0000"/>
                  </a:solidFill>
                </a:rPr>
                <a:t>R</a:t>
              </a:r>
              <a:r>
                <a:rPr lang="fr-FR" dirty="0">
                  <a:solidFill>
                    <a:srgbClr val="FF0000"/>
                  </a:solidFill>
                  <a:sym typeface="Wingdings" panose="05000000000000000000" pitchFamily="2" charset="2"/>
                </a:rPr>
                <a:t>O</a:t>
              </a:r>
              <a:endParaRPr lang="fr-FR" dirty="0">
                <a:solidFill>
                  <a:srgbClr val="FF0000"/>
                </a:solidFill>
              </a:endParaRPr>
            </a:p>
          </p:txBody>
        </p:sp>
      </p:grpSp>
      <p:grpSp>
        <p:nvGrpSpPr>
          <p:cNvPr id="30" name="Groupe 29">
            <a:extLst>
              <a:ext uri="{FF2B5EF4-FFF2-40B4-BE49-F238E27FC236}">
                <a16:creationId xmlns:a16="http://schemas.microsoft.com/office/drawing/2014/main" id="{4DBFDE7D-BF84-48F0-A43C-CB4DD2A3E93B}"/>
              </a:ext>
            </a:extLst>
          </p:cNvPr>
          <p:cNvGrpSpPr/>
          <p:nvPr/>
        </p:nvGrpSpPr>
        <p:grpSpPr>
          <a:xfrm>
            <a:off x="5105227" y="-799589"/>
            <a:ext cx="4281201" cy="3672389"/>
            <a:chOff x="5105227" y="-799589"/>
            <a:chExt cx="4281201" cy="3672389"/>
          </a:xfrm>
        </p:grpSpPr>
        <p:grpSp>
          <p:nvGrpSpPr>
            <p:cNvPr id="31" name="Groupe 30">
              <a:extLst>
                <a:ext uri="{FF2B5EF4-FFF2-40B4-BE49-F238E27FC236}">
                  <a16:creationId xmlns:a16="http://schemas.microsoft.com/office/drawing/2014/main" id="{94D40CD7-8353-42D1-9FF6-32E7B8D048A7}"/>
                </a:ext>
              </a:extLst>
            </p:cNvPr>
            <p:cNvGrpSpPr/>
            <p:nvPr/>
          </p:nvGrpSpPr>
          <p:grpSpPr>
            <a:xfrm>
              <a:off x="6121195" y="-799589"/>
              <a:ext cx="3265233" cy="3672000"/>
              <a:chOff x="111600" y="-806536"/>
              <a:chExt cx="3265233" cy="3672000"/>
            </a:xfrm>
          </p:grpSpPr>
          <p:grpSp>
            <p:nvGrpSpPr>
              <p:cNvPr id="33" name="Groupe 32">
                <a:extLst>
                  <a:ext uri="{FF2B5EF4-FFF2-40B4-BE49-F238E27FC236}">
                    <a16:creationId xmlns:a16="http://schemas.microsoft.com/office/drawing/2014/main" id="{78BF0CE6-785E-439A-9CED-518E15E1973C}"/>
                  </a:ext>
                </a:extLst>
              </p:cNvPr>
              <p:cNvGrpSpPr/>
              <p:nvPr/>
            </p:nvGrpSpPr>
            <p:grpSpPr>
              <a:xfrm>
                <a:off x="111600" y="-806536"/>
                <a:ext cx="1692133" cy="3672000"/>
                <a:chOff x="3923928" y="-1106658"/>
                <a:chExt cx="1800000" cy="3672000"/>
              </a:xfrm>
            </p:grpSpPr>
            <p:sp>
              <p:nvSpPr>
                <p:cNvPr id="35" name="Arc 34">
                  <a:extLst>
                    <a:ext uri="{FF2B5EF4-FFF2-40B4-BE49-F238E27FC236}">
                      <a16:creationId xmlns:a16="http://schemas.microsoft.com/office/drawing/2014/main" id="{57381088-EE39-481F-AD68-9B687E45B096}"/>
                    </a:ext>
                  </a:extLst>
                </p:cNvPr>
                <p:cNvSpPr/>
                <p:nvPr/>
              </p:nvSpPr>
              <p:spPr>
                <a:xfrm flipV="1">
                  <a:off x="3923928" y="-1106658"/>
                  <a:ext cx="1800000" cy="3672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36" name="Connecteur droit 35">
                  <a:extLst>
                    <a:ext uri="{FF2B5EF4-FFF2-40B4-BE49-F238E27FC236}">
                      <a16:creationId xmlns:a16="http://schemas.microsoft.com/office/drawing/2014/main" id="{500C321D-938E-4C24-8C6E-DBED6B57A3B2}"/>
                    </a:ext>
                  </a:extLst>
                </p:cNvPr>
                <p:cNvCxnSpPr/>
                <p:nvPr/>
              </p:nvCxnSpPr>
              <p:spPr>
                <a:xfrm flipH="1">
                  <a:off x="4067944" y="2565342"/>
                  <a:ext cx="75598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4" name="ZoneTexte 33">
                <a:extLst>
                  <a:ext uri="{FF2B5EF4-FFF2-40B4-BE49-F238E27FC236}">
                    <a16:creationId xmlns:a16="http://schemas.microsoft.com/office/drawing/2014/main" id="{F45E87C0-F1FC-413D-B2CC-889B5937409F}"/>
                  </a:ext>
                </a:extLst>
              </p:cNvPr>
              <p:cNvSpPr txBox="1"/>
              <p:nvPr/>
            </p:nvSpPr>
            <p:spPr>
              <a:xfrm>
                <a:off x="1487290" y="1323813"/>
                <a:ext cx="1889543" cy="369332"/>
              </a:xfrm>
              <a:prstGeom prst="rect">
                <a:avLst/>
              </a:prstGeom>
              <a:noFill/>
            </p:spPr>
            <p:txBody>
              <a:bodyPr wrap="square" rtlCol="0">
                <a:spAutoFit/>
              </a:bodyPr>
              <a:lstStyle/>
              <a:p>
                <a:r>
                  <a:rPr lang="fr-FR" dirty="0">
                    <a:solidFill>
                      <a:srgbClr val="FF0000"/>
                    </a:solidFill>
                  </a:rPr>
                  <a:t>R</a:t>
                </a:r>
                <a:r>
                  <a:rPr lang="fr-FR" dirty="0">
                    <a:solidFill>
                      <a:srgbClr val="FF0000"/>
                    </a:solidFill>
                    <a:sym typeface="Wingdings" panose="05000000000000000000" pitchFamily="2" charset="2"/>
                  </a:rPr>
                  <a:t>O</a:t>
                </a:r>
                <a:endParaRPr lang="fr-FR" dirty="0">
                  <a:solidFill>
                    <a:srgbClr val="FF0000"/>
                  </a:solidFill>
                </a:endParaRPr>
              </a:p>
            </p:txBody>
          </p:sp>
        </p:grpSp>
        <p:cxnSp>
          <p:nvCxnSpPr>
            <p:cNvPr id="32" name="Connecteur droit 31">
              <a:extLst>
                <a:ext uri="{FF2B5EF4-FFF2-40B4-BE49-F238E27FC236}">
                  <a16:creationId xmlns:a16="http://schemas.microsoft.com/office/drawing/2014/main" id="{E8D60D88-1AC2-44CE-A9D5-C601EBF93083}"/>
                </a:ext>
              </a:extLst>
            </p:cNvPr>
            <p:cNvCxnSpPr/>
            <p:nvPr/>
          </p:nvCxnSpPr>
          <p:spPr>
            <a:xfrm flipH="1">
              <a:off x="5105227" y="2872800"/>
              <a:ext cx="115135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7" name="ZoneTexte 46">
            <a:extLst>
              <a:ext uri="{FF2B5EF4-FFF2-40B4-BE49-F238E27FC236}">
                <a16:creationId xmlns:a16="http://schemas.microsoft.com/office/drawing/2014/main" id="{35E3BC16-57D6-4857-B11F-4C6892209EC6}"/>
              </a:ext>
            </a:extLst>
          </p:cNvPr>
          <p:cNvSpPr txBox="1"/>
          <p:nvPr/>
        </p:nvSpPr>
        <p:spPr>
          <a:xfrm>
            <a:off x="107503" y="4869160"/>
            <a:ext cx="4464493" cy="1569660"/>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Pour oxyder R à la vitesse désirée, une surtension modérée doit être appliquée à l’électrode de travail.</a:t>
            </a:r>
            <a:endParaRPr lang="fr-FR" sz="2400" dirty="0">
              <a:solidFill>
                <a:srgbClr val="FF0000"/>
              </a:solidFill>
              <a:latin typeface="Times New Roman" panose="02020603050405020304" pitchFamily="18" charset="0"/>
              <a:cs typeface="Times New Roman" panose="02020603050405020304" pitchFamily="18" charset="0"/>
            </a:endParaRPr>
          </a:p>
        </p:txBody>
      </p:sp>
      <p:sp>
        <p:nvSpPr>
          <p:cNvPr id="48" name="ZoneTexte 47">
            <a:extLst>
              <a:ext uri="{FF2B5EF4-FFF2-40B4-BE49-F238E27FC236}">
                <a16:creationId xmlns:a16="http://schemas.microsoft.com/office/drawing/2014/main" id="{E6392CF2-706E-4859-8439-DE4274D3B91B}"/>
              </a:ext>
            </a:extLst>
          </p:cNvPr>
          <p:cNvSpPr txBox="1"/>
          <p:nvPr/>
        </p:nvSpPr>
        <p:spPr>
          <a:xfrm>
            <a:off x="4773698" y="4878198"/>
            <a:ext cx="4334806" cy="1569660"/>
          </a:xfrm>
          <a:prstGeom prst="rect">
            <a:avLst/>
          </a:prstGeom>
          <a:noFill/>
        </p:spPr>
        <p:txBody>
          <a:bodyPr wrap="square" rtlCol="0">
            <a:spAutoFit/>
          </a:bodyPr>
          <a:lstStyle/>
          <a:p>
            <a:pPr marL="342900" indent="-342900">
              <a:buFont typeface="Wingdings" panose="05000000000000000000" pitchFamily="2" charset="2"/>
              <a:buChar char="à"/>
            </a:pPr>
            <a:r>
              <a:rPr lang="fr-FR" sz="24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Pour oxyder R à la vitesse désirée, une très grande surtension doit être appliquée à l’électrode de travail.</a:t>
            </a:r>
            <a:endParaRPr lang="fr-FR" sz="2400" dirty="0">
              <a:solidFill>
                <a:srgbClr val="FF0000"/>
              </a:solidFill>
              <a:latin typeface="Times New Roman" panose="02020603050405020304" pitchFamily="18" charset="0"/>
              <a:cs typeface="Times New Roman" panose="02020603050405020304" pitchFamily="18" charset="0"/>
            </a:endParaRPr>
          </a:p>
        </p:txBody>
      </p:sp>
      <p:grpSp>
        <p:nvGrpSpPr>
          <p:cNvPr id="58" name="Groupe 57">
            <a:extLst>
              <a:ext uri="{FF2B5EF4-FFF2-40B4-BE49-F238E27FC236}">
                <a16:creationId xmlns:a16="http://schemas.microsoft.com/office/drawing/2014/main" id="{68EEA009-14DB-4051-99DB-3E63BC51F3C4}"/>
              </a:ext>
            </a:extLst>
          </p:cNvPr>
          <p:cNvGrpSpPr/>
          <p:nvPr/>
        </p:nvGrpSpPr>
        <p:grpSpPr>
          <a:xfrm>
            <a:off x="7496885" y="1976368"/>
            <a:ext cx="819531" cy="1236608"/>
            <a:chOff x="7496885" y="1976368"/>
            <a:chExt cx="819531" cy="1236608"/>
          </a:xfrm>
        </p:grpSpPr>
        <p:cxnSp>
          <p:nvCxnSpPr>
            <p:cNvPr id="46" name="Connecteur droit 45">
              <a:extLst>
                <a:ext uri="{FF2B5EF4-FFF2-40B4-BE49-F238E27FC236}">
                  <a16:creationId xmlns:a16="http://schemas.microsoft.com/office/drawing/2014/main" id="{0E09CC71-F2E5-4D13-A5BA-503E8E1B2F96}"/>
                </a:ext>
              </a:extLst>
            </p:cNvPr>
            <p:cNvCxnSpPr/>
            <p:nvPr/>
          </p:nvCxnSpPr>
          <p:spPr>
            <a:xfrm>
              <a:off x="7704000" y="1976368"/>
              <a:ext cx="0" cy="91440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9" name="ZoneTexte 48">
              <a:extLst>
                <a:ext uri="{FF2B5EF4-FFF2-40B4-BE49-F238E27FC236}">
                  <a16:creationId xmlns:a16="http://schemas.microsoft.com/office/drawing/2014/main" id="{94A47CD6-1ECB-441A-8B0D-0E3E6B8B5CDB}"/>
                </a:ext>
              </a:extLst>
            </p:cNvPr>
            <p:cNvSpPr txBox="1"/>
            <p:nvPr/>
          </p:nvSpPr>
          <p:spPr>
            <a:xfrm>
              <a:off x="7496885" y="2829741"/>
              <a:ext cx="819531" cy="383235"/>
            </a:xfrm>
            <a:prstGeom prst="rect">
              <a:avLst/>
            </a:prstGeom>
            <a:noFill/>
          </p:spPr>
          <p:txBody>
            <a:bodyPr wrap="square" rtlCol="0">
              <a:spAutoFit/>
            </a:bodyPr>
            <a:lstStyle/>
            <a:p>
              <a:r>
                <a:rPr lang="fr-FR" dirty="0" err="1">
                  <a:solidFill>
                    <a:srgbClr val="FF0000"/>
                  </a:solidFill>
                </a:rPr>
                <a:t>E</a:t>
              </a:r>
              <a:r>
                <a:rPr lang="fr-FR" baseline="-25000" dirty="0" err="1">
                  <a:solidFill>
                    <a:srgbClr val="FF0000"/>
                  </a:solidFill>
                </a:rPr>
                <a:t>appl</a:t>
              </a:r>
              <a:endParaRPr lang="fr-FR" baseline="-25000" dirty="0">
                <a:solidFill>
                  <a:srgbClr val="FF0000"/>
                </a:solidFill>
              </a:endParaRPr>
            </a:p>
          </p:txBody>
        </p:sp>
      </p:grpSp>
      <p:grpSp>
        <p:nvGrpSpPr>
          <p:cNvPr id="53" name="Groupe 52">
            <a:extLst>
              <a:ext uri="{FF2B5EF4-FFF2-40B4-BE49-F238E27FC236}">
                <a16:creationId xmlns:a16="http://schemas.microsoft.com/office/drawing/2014/main" id="{D6A6DBD2-AFCC-48F2-BDFC-D3B03D3DE405}"/>
              </a:ext>
            </a:extLst>
          </p:cNvPr>
          <p:cNvGrpSpPr/>
          <p:nvPr/>
        </p:nvGrpSpPr>
        <p:grpSpPr>
          <a:xfrm>
            <a:off x="1554173" y="1983227"/>
            <a:ext cx="819531" cy="1235869"/>
            <a:chOff x="1554173" y="1983227"/>
            <a:chExt cx="819531" cy="1235869"/>
          </a:xfrm>
        </p:grpSpPr>
        <p:cxnSp>
          <p:nvCxnSpPr>
            <p:cNvPr id="45" name="Connecteur droit 44">
              <a:extLst>
                <a:ext uri="{FF2B5EF4-FFF2-40B4-BE49-F238E27FC236}">
                  <a16:creationId xmlns:a16="http://schemas.microsoft.com/office/drawing/2014/main" id="{CEB7746F-FFF9-43F2-A7B5-38BCFB1E5A8E}"/>
                </a:ext>
              </a:extLst>
            </p:cNvPr>
            <p:cNvCxnSpPr/>
            <p:nvPr/>
          </p:nvCxnSpPr>
          <p:spPr>
            <a:xfrm>
              <a:off x="1684800" y="1983227"/>
              <a:ext cx="0" cy="90720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2681446F-1613-42FE-8B2B-8935C5D0CA34}"/>
                </a:ext>
              </a:extLst>
            </p:cNvPr>
            <p:cNvSpPr txBox="1"/>
            <p:nvPr/>
          </p:nvSpPr>
          <p:spPr>
            <a:xfrm>
              <a:off x="1554173" y="2835861"/>
              <a:ext cx="819531" cy="383235"/>
            </a:xfrm>
            <a:prstGeom prst="rect">
              <a:avLst/>
            </a:prstGeom>
            <a:noFill/>
          </p:spPr>
          <p:txBody>
            <a:bodyPr wrap="square" rtlCol="0">
              <a:spAutoFit/>
            </a:bodyPr>
            <a:lstStyle/>
            <a:p>
              <a:r>
                <a:rPr lang="fr-FR" dirty="0" err="1">
                  <a:solidFill>
                    <a:srgbClr val="FF0000"/>
                  </a:solidFill>
                </a:rPr>
                <a:t>E</a:t>
              </a:r>
              <a:r>
                <a:rPr lang="fr-FR" baseline="-25000" dirty="0" err="1">
                  <a:solidFill>
                    <a:srgbClr val="FF0000"/>
                  </a:solidFill>
                </a:rPr>
                <a:t>appl</a:t>
              </a:r>
              <a:endParaRPr lang="fr-FR" baseline="-25000" dirty="0">
                <a:solidFill>
                  <a:srgbClr val="FF0000"/>
                </a:solidFill>
              </a:endParaRPr>
            </a:p>
          </p:txBody>
        </p:sp>
      </p:grpSp>
      <p:grpSp>
        <p:nvGrpSpPr>
          <p:cNvPr id="52" name="Groupe 51">
            <a:extLst>
              <a:ext uri="{FF2B5EF4-FFF2-40B4-BE49-F238E27FC236}">
                <a16:creationId xmlns:a16="http://schemas.microsoft.com/office/drawing/2014/main" id="{14867332-710E-41C5-9100-20DE37CEA6F0}"/>
              </a:ext>
            </a:extLst>
          </p:cNvPr>
          <p:cNvGrpSpPr/>
          <p:nvPr/>
        </p:nvGrpSpPr>
        <p:grpSpPr>
          <a:xfrm>
            <a:off x="195134" y="1772816"/>
            <a:ext cx="1496546" cy="369332"/>
            <a:chOff x="195134" y="1772816"/>
            <a:chExt cx="1496546" cy="369332"/>
          </a:xfrm>
        </p:grpSpPr>
        <p:cxnSp>
          <p:nvCxnSpPr>
            <p:cNvPr id="38" name="Connecteur droit 37">
              <a:extLst>
                <a:ext uri="{FF2B5EF4-FFF2-40B4-BE49-F238E27FC236}">
                  <a16:creationId xmlns:a16="http://schemas.microsoft.com/office/drawing/2014/main" id="{7C0B927C-ABA4-4C64-BBCD-BB89011F3820}"/>
                </a:ext>
              </a:extLst>
            </p:cNvPr>
            <p:cNvCxnSpPr/>
            <p:nvPr/>
          </p:nvCxnSpPr>
          <p:spPr>
            <a:xfrm>
              <a:off x="535562" y="1988840"/>
              <a:ext cx="1156118" cy="0"/>
            </a:xfrm>
            <a:prstGeom prst="line">
              <a:avLst/>
            </a:prstGeom>
            <a:ln w="28575">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51" name="ZoneTexte 50">
              <a:extLst>
                <a:ext uri="{FF2B5EF4-FFF2-40B4-BE49-F238E27FC236}">
                  <a16:creationId xmlns:a16="http://schemas.microsoft.com/office/drawing/2014/main" id="{CD0BE18C-38EB-4547-89E6-0CE7DCE52790}"/>
                </a:ext>
              </a:extLst>
            </p:cNvPr>
            <p:cNvSpPr txBox="1"/>
            <p:nvPr/>
          </p:nvSpPr>
          <p:spPr>
            <a:xfrm>
              <a:off x="195134" y="1772816"/>
              <a:ext cx="354660" cy="369332"/>
            </a:xfrm>
            <a:prstGeom prst="rect">
              <a:avLst/>
            </a:prstGeom>
            <a:noFill/>
          </p:spPr>
          <p:txBody>
            <a:bodyPr wrap="square" rtlCol="0">
              <a:spAutoFit/>
            </a:bodyPr>
            <a:lstStyle/>
            <a:p>
              <a:r>
                <a:rPr lang="fr-FR" dirty="0">
                  <a:solidFill>
                    <a:srgbClr val="FF0000"/>
                  </a:solidFill>
                </a:rPr>
                <a:t>i</a:t>
              </a:r>
              <a:r>
                <a:rPr lang="fr-FR" baseline="-25000" dirty="0">
                  <a:solidFill>
                    <a:srgbClr val="FF0000"/>
                  </a:solidFill>
                </a:rPr>
                <a:t>0</a:t>
              </a:r>
            </a:p>
          </p:txBody>
        </p:sp>
      </p:grpSp>
      <p:sp>
        <p:nvSpPr>
          <p:cNvPr id="54" name="ZoneTexte 53">
            <a:extLst>
              <a:ext uri="{FF2B5EF4-FFF2-40B4-BE49-F238E27FC236}">
                <a16:creationId xmlns:a16="http://schemas.microsoft.com/office/drawing/2014/main" id="{FE2268D3-9372-485A-8A09-F1C6B3B6DDFF}"/>
              </a:ext>
            </a:extLst>
          </p:cNvPr>
          <p:cNvSpPr txBox="1"/>
          <p:nvPr/>
        </p:nvSpPr>
        <p:spPr>
          <a:xfrm>
            <a:off x="2267744" y="1124744"/>
            <a:ext cx="2111672" cy="461665"/>
          </a:xfrm>
          <a:prstGeom prst="rect">
            <a:avLst/>
          </a:prstGeom>
          <a:noFill/>
        </p:spPr>
        <p:txBody>
          <a:bodyPr wrap="square" rtlCol="0">
            <a:spAutoFit/>
          </a:bodyPr>
          <a:lstStyle/>
          <a:p>
            <a:r>
              <a:rPr lang="fr-FR" sz="2400" u="sng" dirty="0">
                <a:latin typeface="Times New Roman" panose="02020603050405020304" pitchFamily="18" charset="0"/>
                <a:cs typeface="Times New Roman" panose="02020603050405020304" pitchFamily="18" charset="0"/>
              </a:rPr>
              <a:t>Système rapide</a:t>
            </a:r>
          </a:p>
        </p:txBody>
      </p:sp>
      <p:sp>
        <p:nvSpPr>
          <p:cNvPr id="55" name="ZoneTexte 54">
            <a:extLst>
              <a:ext uri="{FF2B5EF4-FFF2-40B4-BE49-F238E27FC236}">
                <a16:creationId xmlns:a16="http://schemas.microsoft.com/office/drawing/2014/main" id="{1A673049-CAB4-4651-8FB4-C2D3B015B519}"/>
              </a:ext>
            </a:extLst>
          </p:cNvPr>
          <p:cNvSpPr txBox="1"/>
          <p:nvPr/>
        </p:nvSpPr>
        <p:spPr>
          <a:xfrm>
            <a:off x="5457275" y="1117446"/>
            <a:ext cx="1779021" cy="461665"/>
          </a:xfrm>
          <a:prstGeom prst="rect">
            <a:avLst/>
          </a:prstGeom>
          <a:noFill/>
        </p:spPr>
        <p:txBody>
          <a:bodyPr wrap="square" rtlCol="0">
            <a:spAutoFit/>
          </a:bodyPr>
          <a:lstStyle/>
          <a:p>
            <a:r>
              <a:rPr lang="fr-FR" sz="2400" u="sng" dirty="0">
                <a:latin typeface="Times New Roman" panose="02020603050405020304" pitchFamily="18" charset="0"/>
                <a:cs typeface="Times New Roman" panose="02020603050405020304" pitchFamily="18" charset="0"/>
              </a:rPr>
              <a:t>Système lent</a:t>
            </a:r>
          </a:p>
        </p:txBody>
      </p:sp>
      <p:grpSp>
        <p:nvGrpSpPr>
          <p:cNvPr id="57" name="Groupe 56">
            <a:extLst>
              <a:ext uri="{FF2B5EF4-FFF2-40B4-BE49-F238E27FC236}">
                <a16:creationId xmlns:a16="http://schemas.microsoft.com/office/drawing/2014/main" id="{7B55E597-E1E3-4974-92C0-08806442F335}"/>
              </a:ext>
            </a:extLst>
          </p:cNvPr>
          <p:cNvGrpSpPr/>
          <p:nvPr/>
        </p:nvGrpSpPr>
        <p:grpSpPr>
          <a:xfrm>
            <a:off x="4892400" y="1754647"/>
            <a:ext cx="2775944" cy="369332"/>
            <a:chOff x="4892400" y="1754647"/>
            <a:chExt cx="2775944" cy="369332"/>
          </a:xfrm>
        </p:grpSpPr>
        <p:cxnSp>
          <p:nvCxnSpPr>
            <p:cNvPr id="41" name="Connecteur droit 40">
              <a:extLst>
                <a:ext uri="{FF2B5EF4-FFF2-40B4-BE49-F238E27FC236}">
                  <a16:creationId xmlns:a16="http://schemas.microsoft.com/office/drawing/2014/main" id="{AC5CBC91-14CE-4641-A352-35185D4251A7}"/>
                </a:ext>
              </a:extLst>
            </p:cNvPr>
            <p:cNvCxnSpPr/>
            <p:nvPr/>
          </p:nvCxnSpPr>
          <p:spPr>
            <a:xfrm flipV="1">
              <a:off x="5216082" y="1976369"/>
              <a:ext cx="2452262" cy="6859"/>
            </a:xfrm>
            <a:prstGeom prst="line">
              <a:avLst/>
            </a:prstGeom>
            <a:ln w="28575">
              <a:solidFill>
                <a:srgbClr val="FF0000"/>
              </a:solidFill>
              <a:prstDash val="dash"/>
            </a:ln>
          </p:spPr>
          <p:style>
            <a:lnRef idx="1">
              <a:schemeClr val="dk1"/>
            </a:lnRef>
            <a:fillRef idx="0">
              <a:schemeClr val="dk1"/>
            </a:fillRef>
            <a:effectRef idx="0">
              <a:schemeClr val="dk1"/>
            </a:effectRef>
            <a:fontRef idx="minor">
              <a:schemeClr val="tx1"/>
            </a:fontRef>
          </p:style>
        </p:cxnSp>
        <p:sp>
          <p:nvSpPr>
            <p:cNvPr id="56" name="ZoneTexte 55">
              <a:extLst>
                <a:ext uri="{FF2B5EF4-FFF2-40B4-BE49-F238E27FC236}">
                  <a16:creationId xmlns:a16="http://schemas.microsoft.com/office/drawing/2014/main" id="{16A857B3-09CD-4F37-B683-1A6E062CC279}"/>
                </a:ext>
              </a:extLst>
            </p:cNvPr>
            <p:cNvSpPr txBox="1"/>
            <p:nvPr/>
          </p:nvSpPr>
          <p:spPr>
            <a:xfrm>
              <a:off x="4892400" y="1754647"/>
              <a:ext cx="354660" cy="369332"/>
            </a:xfrm>
            <a:prstGeom prst="rect">
              <a:avLst/>
            </a:prstGeom>
            <a:noFill/>
          </p:spPr>
          <p:txBody>
            <a:bodyPr wrap="square" rtlCol="0">
              <a:spAutoFit/>
            </a:bodyPr>
            <a:lstStyle/>
            <a:p>
              <a:r>
                <a:rPr lang="fr-FR" dirty="0">
                  <a:solidFill>
                    <a:srgbClr val="FF0000"/>
                  </a:solidFill>
                </a:rPr>
                <a:t>i</a:t>
              </a:r>
              <a:r>
                <a:rPr lang="fr-FR" baseline="-25000" dirty="0">
                  <a:solidFill>
                    <a:srgbClr val="FF0000"/>
                  </a:solidFill>
                </a:rPr>
                <a:t>0</a:t>
              </a:r>
            </a:p>
          </p:txBody>
        </p:sp>
      </p:grpSp>
    </p:spTree>
    <p:custDataLst>
      <p:tags r:id="rId1"/>
    </p:custDataLst>
    <p:extLst>
      <p:ext uri="{BB962C8B-B14F-4D97-AF65-F5344CB8AC3E}">
        <p14:creationId xmlns:p14="http://schemas.microsoft.com/office/powerpoint/2010/main" val="2998910546"/>
      </p:ext>
    </p:extLst>
  </p:cSld>
  <p:clrMapOvr>
    <a:masterClrMapping/>
  </p:clrMapOvr>
  <mc:AlternateContent xmlns:mc="http://schemas.openxmlformats.org/markup-compatibility/2006" xmlns:p14="http://schemas.microsoft.com/office/powerpoint/2010/main">
    <mc:Choice Requires="p14">
      <p:transition spd="slow" p14:dur="2000" advTm="82119"/>
    </mc:Choice>
    <mc:Fallback xmlns="">
      <p:transition spd="slow" advTm="821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9|10.7|29.2"/>
</p:tagLst>
</file>

<file path=ppt/tags/tag10.xml><?xml version="1.0" encoding="utf-8"?>
<p:tagLst xmlns:a="http://schemas.openxmlformats.org/drawingml/2006/main" xmlns:r="http://schemas.openxmlformats.org/officeDocument/2006/relationships" xmlns:p="http://schemas.openxmlformats.org/presentationml/2006/main">
  <p:tag name="TIMING" val="|4.6|25.7|39.6|65|19.1|38.7"/>
</p:tagLst>
</file>

<file path=ppt/tags/tag11.xml><?xml version="1.0" encoding="utf-8"?>
<p:tagLst xmlns:a="http://schemas.openxmlformats.org/drawingml/2006/main" xmlns:r="http://schemas.openxmlformats.org/officeDocument/2006/relationships" xmlns:p="http://schemas.openxmlformats.org/presentationml/2006/main">
  <p:tag name="TIMING" val="|16.4|2.2"/>
</p:tagLst>
</file>

<file path=ppt/tags/tag12.xml><?xml version="1.0" encoding="utf-8"?>
<p:tagLst xmlns:a="http://schemas.openxmlformats.org/drawingml/2006/main" xmlns:r="http://schemas.openxmlformats.org/officeDocument/2006/relationships" xmlns:p="http://schemas.openxmlformats.org/presentationml/2006/main">
  <p:tag name="TIMING" val="|27.4|23.6|13.9|15.6|37.4"/>
</p:tagLst>
</file>

<file path=ppt/tags/tag13.xml><?xml version="1.0" encoding="utf-8"?>
<p:tagLst xmlns:a="http://schemas.openxmlformats.org/drawingml/2006/main" xmlns:r="http://schemas.openxmlformats.org/officeDocument/2006/relationships" xmlns:p="http://schemas.openxmlformats.org/presentationml/2006/main">
  <p:tag name="TIMING" val="|5.6|19.1|12.8|28.8"/>
</p:tagLst>
</file>

<file path=ppt/tags/tag14.xml><?xml version="1.0" encoding="utf-8"?>
<p:tagLst xmlns:a="http://schemas.openxmlformats.org/drawingml/2006/main" xmlns:r="http://schemas.openxmlformats.org/officeDocument/2006/relationships" xmlns:p="http://schemas.openxmlformats.org/presentationml/2006/main">
  <p:tag name="TIMING" val="|3.3|22|70.8|15|22.4|38.3|21.7"/>
</p:tagLst>
</file>

<file path=ppt/tags/tag2.xml><?xml version="1.0" encoding="utf-8"?>
<p:tagLst xmlns:a="http://schemas.openxmlformats.org/drawingml/2006/main" xmlns:r="http://schemas.openxmlformats.org/officeDocument/2006/relationships" xmlns:p="http://schemas.openxmlformats.org/presentationml/2006/main">
  <p:tag name="TIMING" val="|2.8|17.6|16.1|24.6"/>
</p:tagLst>
</file>

<file path=ppt/tags/tag3.xml><?xml version="1.0" encoding="utf-8"?>
<p:tagLst xmlns:a="http://schemas.openxmlformats.org/drawingml/2006/main" xmlns:r="http://schemas.openxmlformats.org/officeDocument/2006/relationships" xmlns:p="http://schemas.openxmlformats.org/presentationml/2006/main">
  <p:tag name="TIMING" val="|3.5|6|5.6|17.4|5.8"/>
</p:tagLst>
</file>

<file path=ppt/tags/tag4.xml><?xml version="1.0" encoding="utf-8"?>
<p:tagLst xmlns:a="http://schemas.openxmlformats.org/drawingml/2006/main" xmlns:r="http://schemas.openxmlformats.org/officeDocument/2006/relationships" xmlns:p="http://schemas.openxmlformats.org/presentationml/2006/main">
  <p:tag name="TIMING" val="|11.6|16.9|5.4|10.2|79"/>
</p:tagLst>
</file>

<file path=ppt/tags/tag5.xml><?xml version="1.0" encoding="utf-8"?>
<p:tagLst xmlns:a="http://schemas.openxmlformats.org/drawingml/2006/main" xmlns:r="http://schemas.openxmlformats.org/officeDocument/2006/relationships" xmlns:p="http://schemas.openxmlformats.org/presentationml/2006/main">
  <p:tag name="TIMING" val="|8.5|10.7|7.4|8.3"/>
</p:tagLst>
</file>

<file path=ppt/tags/tag6.xml><?xml version="1.0" encoding="utf-8"?>
<p:tagLst xmlns:a="http://schemas.openxmlformats.org/drawingml/2006/main" xmlns:r="http://schemas.openxmlformats.org/officeDocument/2006/relationships" xmlns:p="http://schemas.openxmlformats.org/presentationml/2006/main">
  <p:tag name="TIMING" val="|6.3|17.9|109.1"/>
</p:tagLst>
</file>

<file path=ppt/tags/tag7.xml><?xml version="1.0" encoding="utf-8"?>
<p:tagLst xmlns:a="http://schemas.openxmlformats.org/drawingml/2006/main" xmlns:r="http://schemas.openxmlformats.org/officeDocument/2006/relationships" xmlns:p="http://schemas.openxmlformats.org/presentationml/2006/main">
  <p:tag name="TIMING" val="|90|34.5|41.1|18.3|24.4|13|1.4|8.8|16.7"/>
</p:tagLst>
</file>

<file path=ppt/tags/tag8.xml><?xml version="1.0" encoding="utf-8"?>
<p:tagLst xmlns:a="http://schemas.openxmlformats.org/drawingml/2006/main" xmlns:r="http://schemas.openxmlformats.org/officeDocument/2006/relationships" xmlns:p="http://schemas.openxmlformats.org/presentationml/2006/main">
  <p:tag name="TIMING" val="|25.6|15|4.3|5.6|0.9|12.4"/>
</p:tagLst>
</file>

<file path=ppt/tags/tag9.xml><?xml version="1.0" encoding="utf-8"?>
<p:tagLst xmlns:a="http://schemas.openxmlformats.org/drawingml/2006/main" xmlns:r="http://schemas.openxmlformats.org/officeDocument/2006/relationships" xmlns:p="http://schemas.openxmlformats.org/presentationml/2006/main">
  <p:tag name="TIMING" val="|62.1|7.3|8.7|8.9|7.6|19.8|20.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21532</TotalTime>
  <Words>1467</Words>
  <Application>Microsoft Office PowerPoint</Application>
  <PresentationFormat>Affichage à l'écran (4:3)</PresentationFormat>
  <Paragraphs>201</Paragraphs>
  <Slides>15</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Cambria Math</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Fred</dc:creator>
  <cp:lastModifiedBy>Samuel Schott</cp:lastModifiedBy>
  <cp:revision>943</cp:revision>
  <dcterms:created xsi:type="dcterms:W3CDTF">2015-02-23T14:23:37Z</dcterms:created>
  <dcterms:modified xsi:type="dcterms:W3CDTF">2023-05-28T08:19:26Z</dcterms:modified>
</cp:coreProperties>
</file>