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8" r:id="rId21"/>
    <p:sldId id="279" r:id="rId22"/>
    <p:sldId id="280" r:id="rId23"/>
    <p:sldId id="281" r:id="rId24"/>
    <p:sldId id="287" r:id="rId25"/>
    <p:sldId id="282" r:id="rId26"/>
    <p:sldId id="276" r:id="rId27"/>
    <p:sldId id="284" r:id="rId28"/>
    <p:sldId id="286" r:id="rId29"/>
    <p:sldId id="277" r:id="rId30"/>
    <p:sldId id="283" r:id="rId31"/>
    <p:sldId id="288"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53" autoAdjust="0"/>
    <p:restoredTop sz="94660"/>
  </p:normalViewPr>
  <p:slideViewPr>
    <p:cSldViewPr snapToGrid="0">
      <p:cViewPr varScale="1">
        <p:scale>
          <a:sx n="115" d="100"/>
          <a:sy n="115" d="100"/>
        </p:scale>
        <p:origin x="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7B535-D988-4DD2-895A-4845A5E0347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F2F7214-4FFA-40F1-A37D-FBF0C827C3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31217FB-6E6D-4548-AA1F-A3327754991F}"/>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5" name="Espace réservé du pied de page 4">
            <a:extLst>
              <a:ext uri="{FF2B5EF4-FFF2-40B4-BE49-F238E27FC236}">
                <a16:creationId xmlns:a16="http://schemas.microsoft.com/office/drawing/2014/main" id="{E03B64AF-7778-490F-A7DE-5F34374A1A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383C91-006B-405A-92EC-F5B099D72B99}"/>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348655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C2425-0FF4-4987-A058-732FC9D3BD6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B800975-F850-4902-B634-CD3A96D34D4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9817FD-2375-4F6C-A355-28747717AB04}"/>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5" name="Espace réservé du pied de page 4">
            <a:extLst>
              <a:ext uri="{FF2B5EF4-FFF2-40B4-BE49-F238E27FC236}">
                <a16:creationId xmlns:a16="http://schemas.microsoft.com/office/drawing/2014/main" id="{8A01973A-530A-4499-99D0-240E4F5062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04A45E-F797-4686-8B15-11E81B04FCD7}"/>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106896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7EF9CA8-CF5F-458F-82BA-E18368738DE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D8479E9-D0A6-48F7-81A1-6DA4A055DB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FCA645-59DB-427B-BA8C-F32E9732CFA3}"/>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5" name="Espace réservé du pied de page 4">
            <a:extLst>
              <a:ext uri="{FF2B5EF4-FFF2-40B4-BE49-F238E27FC236}">
                <a16:creationId xmlns:a16="http://schemas.microsoft.com/office/drawing/2014/main" id="{6C624169-A6A4-47F3-ACFD-48D11F4B00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685D78-76EB-4CDE-A64F-8AF33F919E5C}"/>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415017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ECAB9-4451-498C-A14F-573ADD793C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838D82-45D7-4A03-88D2-3B7A0923F16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5CFCD2-2981-44F0-A2B0-A0CF73CAA350}"/>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5" name="Espace réservé du pied de page 4">
            <a:extLst>
              <a:ext uri="{FF2B5EF4-FFF2-40B4-BE49-F238E27FC236}">
                <a16:creationId xmlns:a16="http://schemas.microsoft.com/office/drawing/2014/main" id="{0C4F0F50-FA3C-4791-91FD-A62122004F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A40054-1535-4E7C-9A3C-6DE8F1BA40DC}"/>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312472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E25C70-ABFE-4372-A4D8-BF9196BAD3F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FEF5924-CF42-4D93-8F7E-0236AFD54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7C0C424-CBCE-44B2-9910-E7DB2D6B308B}"/>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5" name="Espace réservé du pied de page 4">
            <a:extLst>
              <a:ext uri="{FF2B5EF4-FFF2-40B4-BE49-F238E27FC236}">
                <a16:creationId xmlns:a16="http://schemas.microsoft.com/office/drawing/2014/main" id="{0DB79824-2E3E-48C2-B655-2A2FE0C677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72BB12-14E2-4E5D-9353-A64FCD992AE2}"/>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109781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C5DB2-F012-43DF-BF20-1D2ED44077A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92CE88A-E94C-4F4C-91E0-B0592B39D66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B8AFAE1-34AF-4F7C-BF37-07D5B5DBC91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BD4F51A-9ACC-48D4-8FD6-D67755DB683A}"/>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6" name="Espace réservé du pied de page 5">
            <a:extLst>
              <a:ext uri="{FF2B5EF4-FFF2-40B4-BE49-F238E27FC236}">
                <a16:creationId xmlns:a16="http://schemas.microsoft.com/office/drawing/2014/main" id="{2CDFEAA0-763B-4012-A287-6D01A3DBC7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6A54C3-81EE-4840-87D3-A34EB5EB72C1}"/>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328726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62733-2A5E-4371-BABB-4DA45203E03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CA416C-8371-486D-BE1B-351BFED31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B9D4650-F0EF-4628-B1DC-7B716BB75B0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D253903-256A-4FD7-853A-0CA54EF3DB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51902A2-3092-4EB1-806A-04C49729FFD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18542A5-198F-4738-84CE-F9A382907D89}"/>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8" name="Espace réservé du pied de page 7">
            <a:extLst>
              <a:ext uri="{FF2B5EF4-FFF2-40B4-BE49-F238E27FC236}">
                <a16:creationId xmlns:a16="http://schemas.microsoft.com/office/drawing/2014/main" id="{10FE8578-B2B1-487C-BD55-5B6EA65CFDD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6FCECB2-AE5F-4128-BED0-0B565987CE9E}"/>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189956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49713-6C76-40DD-98C9-CD4435DC346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1DD7796-78DC-40DA-B22F-07324828FF54}"/>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4" name="Espace réservé du pied de page 3">
            <a:extLst>
              <a:ext uri="{FF2B5EF4-FFF2-40B4-BE49-F238E27FC236}">
                <a16:creationId xmlns:a16="http://schemas.microsoft.com/office/drawing/2014/main" id="{415603E9-9E80-477A-B400-6BC54F968F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6F562BF-DF2D-4320-97E8-3989EA55ED56}"/>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341800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0D81B-61B0-4DD2-A922-B06E153120D9}"/>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3" name="Espace réservé du pied de page 2">
            <a:extLst>
              <a:ext uri="{FF2B5EF4-FFF2-40B4-BE49-F238E27FC236}">
                <a16:creationId xmlns:a16="http://schemas.microsoft.com/office/drawing/2014/main" id="{71B6CDCF-A4AF-41E2-A49E-82CB3F1A5D0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946492-7211-4C8D-8FE4-957F770F3AF5}"/>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5000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40067-81FE-46ED-A6FC-6985024313A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3E07A92-B1E8-4356-9BC4-6A32984059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1FA7B4F-483C-4F0D-BDE0-7AA66FD79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74D957-D4A5-4E37-9374-B9343B21913F}"/>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6" name="Espace réservé du pied de page 5">
            <a:extLst>
              <a:ext uri="{FF2B5EF4-FFF2-40B4-BE49-F238E27FC236}">
                <a16:creationId xmlns:a16="http://schemas.microsoft.com/office/drawing/2014/main" id="{353B839B-46A0-48EC-B377-474A7CABA4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D2CFA0-0A38-4903-8223-086223E1822C}"/>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150280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A8DD5-0706-48CD-BA5D-9A0DFCD6CCA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577A0F1-7559-4C17-A2D9-808FD3CB7F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57128FF-FF9F-4F43-9834-66894DAC1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02C0A5B-5EB4-4AE6-9767-9FEF8D1A893E}"/>
              </a:ext>
            </a:extLst>
          </p:cNvPr>
          <p:cNvSpPr>
            <a:spLocks noGrp="1"/>
          </p:cNvSpPr>
          <p:nvPr>
            <p:ph type="dt" sz="half" idx="10"/>
          </p:nvPr>
        </p:nvSpPr>
        <p:spPr/>
        <p:txBody>
          <a:bodyPr/>
          <a:lstStyle/>
          <a:p>
            <a:fld id="{9A6692F1-1FC7-4780-B771-EF49D5DB873E}" type="datetimeFigureOut">
              <a:rPr lang="fr-FR" smtClean="0"/>
              <a:t>11/06/2020</a:t>
            </a:fld>
            <a:endParaRPr lang="fr-FR"/>
          </a:p>
        </p:txBody>
      </p:sp>
      <p:sp>
        <p:nvSpPr>
          <p:cNvPr id="6" name="Espace réservé du pied de page 5">
            <a:extLst>
              <a:ext uri="{FF2B5EF4-FFF2-40B4-BE49-F238E27FC236}">
                <a16:creationId xmlns:a16="http://schemas.microsoft.com/office/drawing/2014/main" id="{9EA40ECB-92E9-446B-AA48-14EEA724B3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544DF3F-8553-43C4-B204-EC157889733B}"/>
              </a:ext>
            </a:extLst>
          </p:cNvPr>
          <p:cNvSpPr>
            <a:spLocks noGrp="1"/>
          </p:cNvSpPr>
          <p:nvPr>
            <p:ph type="sldNum" sz="quarter" idx="12"/>
          </p:nvPr>
        </p:nvSpPr>
        <p:spPr/>
        <p:txBody>
          <a:bodyPr/>
          <a:lstStyle/>
          <a:p>
            <a:fld id="{C9EF6CA3-8479-41FB-9513-F087BAE8EBA4}" type="slidenum">
              <a:rPr lang="fr-FR" smtClean="0"/>
              <a:t>‹N°›</a:t>
            </a:fld>
            <a:endParaRPr lang="fr-FR"/>
          </a:p>
        </p:txBody>
      </p:sp>
    </p:spTree>
    <p:extLst>
      <p:ext uri="{BB962C8B-B14F-4D97-AF65-F5344CB8AC3E}">
        <p14:creationId xmlns:p14="http://schemas.microsoft.com/office/powerpoint/2010/main" val="46520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6D09640-73D2-4EBA-A658-DBAF57B64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33DB80D-65EB-4675-830B-3222808CD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24A047-2022-4F4A-BE61-1D7A87E21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692F1-1FC7-4780-B771-EF49D5DB873E}" type="datetimeFigureOut">
              <a:rPr lang="fr-FR" smtClean="0"/>
              <a:t>11/06/2020</a:t>
            </a:fld>
            <a:endParaRPr lang="fr-FR"/>
          </a:p>
        </p:txBody>
      </p:sp>
      <p:sp>
        <p:nvSpPr>
          <p:cNvPr id="5" name="Espace réservé du pied de page 4">
            <a:extLst>
              <a:ext uri="{FF2B5EF4-FFF2-40B4-BE49-F238E27FC236}">
                <a16:creationId xmlns:a16="http://schemas.microsoft.com/office/drawing/2014/main" id="{92416108-51FB-47AC-9EE1-5AF72B43AF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FD73A75-BB0E-46CB-A49B-CF3D038CC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F6CA3-8479-41FB-9513-F087BAE8EBA4}" type="slidenum">
              <a:rPr lang="fr-FR" smtClean="0"/>
              <a:t>‹N°›</a:t>
            </a:fld>
            <a:endParaRPr lang="fr-FR"/>
          </a:p>
        </p:txBody>
      </p:sp>
    </p:spTree>
    <p:extLst>
      <p:ext uri="{BB962C8B-B14F-4D97-AF65-F5344CB8AC3E}">
        <p14:creationId xmlns:p14="http://schemas.microsoft.com/office/powerpoint/2010/main" val="2478454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11.bin"/><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2.emf"/><Relationship Id="rId5" Type="http://schemas.openxmlformats.org/officeDocument/2006/relationships/oleObject" Target="../embeddings/oleObject18.bin"/><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6.emf"/><Relationship Id="rId5" Type="http://schemas.openxmlformats.org/officeDocument/2006/relationships/oleObject" Target="../embeddings/oleObject22.bin"/><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8.emf"/><Relationship Id="rId5" Type="http://schemas.openxmlformats.org/officeDocument/2006/relationships/oleObject" Target="../embeddings/oleObject24.bin"/><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1.emf"/><Relationship Id="rId5" Type="http://schemas.openxmlformats.org/officeDocument/2006/relationships/oleObject" Target="../embeddings/oleObject27.bin"/><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3.emf"/><Relationship Id="rId5" Type="http://schemas.openxmlformats.org/officeDocument/2006/relationships/oleObject" Target="../embeddings/oleObject29.bin"/><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6.emf"/><Relationship Id="rId5" Type="http://schemas.openxmlformats.org/officeDocument/2006/relationships/oleObject" Target="../embeddings/oleObject32.bin"/><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gif"/><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AFF5474-4675-46EC-989B-33A907DAD12B}"/>
              </a:ext>
            </a:extLst>
          </p:cNvPr>
          <p:cNvSpPr txBox="1"/>
          <p:nvPr/>
        </p:nvSpPr>
        <p:spPr>
          <a:xfrm>
            <a:off x="1225122" y="923277"/>
            <a:ext cx="9623394" cy="1015663"/>
          </a:xfrm>
          <a:prstGeom prst="rect">
            <a:avLst/>
          </a:prstGeom>
          <a:noFill/>
          <a:ln w="19050">
            <a:solidFill>
              <a:srgbClr val="0000CC"/>
            </a:solidFill>
          </a:ln>
        </p:spPr>
        <p:txBody>
          <a:bodyPr wrap="square" rtlCol="0">
            <a:spAutoFit/>
          </a:bodyPr>
          <a:lstStyle/>
          <a:p>
            <a:r>
              <a:rPr lang="fr-FR" sz="6000" dirty="0">
                <a:solidFill>
                  <a:srgbClr val="0000CC"/>
                </a:solidFill>
                <a:latin typeface="Times New Roman" panose="02020603050405020304" pitchFamily="18" charset="0"/>
                <a:cs typeface="Times New Roman" panose="02020603050405020304" pitchFamily="18" charset="0"/>
              </a:rPr>
              <a:t>Théorie du Champ des ligands</a:t>
            </a:r>
          </a:p>
        </p:txBody>
      </p:sp>
      <p:sp>
        <p:nvSpPr>
          <p:cNvPr id="6" name="ZoneTexte 5">
            <a:extLst>
              <a:ext uri="{FF2B5EF4-FFF2-40B4-BE49-F238E27FC236}">
                <a16:creationId xmlns:a16="http://schemas.microsoft.com/office/drawing/2014/main" id="{C5276C58-FCF1-4EDE-8BF3-EF900D0B16E9}"/>
              </a:ext>
            </a:extLst>
          </p:cNvPr>
          <p:cNvSpPr txBox="1"/>
          <p:nvPr/>
        </p:nvSpPr>
        <p:spPr>
          <a:xfrm>
            <a:off x="319596" y="5334558"/>
            <a:ext cx="10804124" cy="1200329"/>
          </a:xfrm>
          <a:prstGeom prst="rect">
            <a:avLst/>
          </a:prstGeom>
          <a:noFill/>
        </p:spPr>
        <p:txBody>
          <a:bodyPr wrap="square" rtlCol="0">
            <a:spAutoFit/>
          </a:bodyPr>
          <a:lstStyle/>
          <a:p>
            <a:r>
              <a:rPr lang="fr-FR" dirty="0"/>
              <a:t>Bibliographie:</a:t>
            </a:r>
          </a:p>
          <a:p>
            <a:pPr marL="285750" indent="-285750">
              <a:buFontTx/>
              <a:buChar char="-"/>
            </a:pPr>
            <a:r>
              <a:rPr lang="fr-FR" dirty="0"/>
              <a:t>Chimie inorganique, </a:t>
            </a:r>
            <a:r>
              <a:rPr lang="fr-FR" dirty="0" err="1"/>
              <a:t>Huheey</a:t>
            </a:r>
            <a:r>
              <a:rPr lang="fr-FR" dirty="0"/>
              <a:t>, </a:t>
            </a:r>
            <a:r>
              <a:rPr lang="fr-FR" dirty="0" err="1"/>
              <a:t>Keiter</a:t>
            </a:r>
            <a:r>
              <a:rPr lang="fr-FR" dirty="0"/>
              <a:t> § </a:t>
            </a:r>
            <a:r>
              <a:rPr lang="fr-FR" dirty="0" err="1"/>
              <a:t>Keiter</a:t>
            </a:r>
            <a:r>
              <a:rPr lang="fr-FR" dirty="0"/>
              <a:t>, </a:t>
            </a:r>
            <a:r>
              <a:rPr lang="fr-FR" dirty="0" err="1"/>
              <a:t>DeBoeck</a:t>
            </a:r>
            <a:r>
              <a:rPr lang="fr-FR" dirty="0"/>
              <a:t> Université</a:t>
            </a:r>
          </a:p>
          <a:p>
            <a:pPr marL="285750" indent="-285750">
              <a:buFontTx/>
              <a:buChar char="-"/>
            </a:pPr>
            <a:r>
              <a:rPr lang="fr-FR" dirty="0"/>
              <a:t>Physico-chimie inorganique, </a:t>
            </a:r>
            <a:r>
              <a:rPr lang="fr-FR" dirty="0" err="1"/>
              <a:t>Kettle</a:t>
            </a:r>
            <a:r>
              <a:rPr lang="fr-FR" dirty="0"/>
              <a:t>, </a:t>
            </a:r>
            <a:r>
              <a:rPr lang="fr-FR" dirty="0" err="1"/>
              <a:t>DeBoeck</a:t>
            </a:r>
            <a:r>
              <a:rPr lang="fr-FR" dirty="0"/>
              <a:t> Université</a:t>
            </a:r>
          </a:p>
          <a:p>
            <a:pPr marL="285750" indent="-285750">
              <a:buFontTx/>
              <a:buChar char="-"/>
            </a:pPr>
            <a:r>
              <a:rPr lang="fr-FR" dirty="0"/>
              <a:t>Description </a:t>
            </a:r>
            <a:r>
              <a:rPr lang="fr-FR" dirty="0" err="1"/>
              <a:t>orbitalaire</a:t>
            </a:r>
            <a:r>
              <a:rPr lang="fr-FR" dirty="0"/>
              <a:t> de la structure électronique des solides, </a:t>
            </a:r>
            <a:r>
              <a:rPr lang="fr-FR" dirty="0" err="1"/>
              <a:t>Iung</a:t>
            </a:r>
            <a:r>
              <a:rPr lang="fr-FR" dirty="0"/>
              <a:t>, </a:t>
            </a:r>
            <a:r>
              <a:rPr lang="fr-FR" dirty="0" err="1"/>
              <a:t>Canadell</a:t>
            </a:r>
            <a:r>
              <a:rPr lang="fr-FR" dirty="0"/>
              <a:t>, </a:t>
            </a:r>
            <a:r>
              <a:rPr lang="fr-FR" dirty="0" err="1"/>
              <a:t>Ediscience</a:t>
            </a:r>
            <a:r>
              <a:rPr lang="fr-FR" dirty="0"/>
              <a:t> International</a:t>
            </a:r>
          </a:p>
        </p:txBody>
      </p:sp>
    </p:spTree>
    <p:extLst>
      <p:ext uri="{BB962C8B-B14F-4D97-AF65-F5344CB8AC3E}">
        <p14:creationId xmlns:p14="http://schemas.microsoft.com/office/powerpoint/2010/main" val="6973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2485A3D-A455-437D-87E7-3BC5AC51A4AE}"/>
              </a:ext>
            </a:extLst>
          </p:cNvPr>
          <p:cNvSpPr>
            <a:spLocks noGrp="1"/>
          </p:cNvSpPr>
          <p:nvPr>
            <p:ph type="title"/>
          </p:nvPr>
        </p:nvSpPr>
        <p:spPr>
          <a:xfrm>
            <a:off x="838200" y="18256"/>
            <a:ext cx="10515600" cy="1197986"/>
          </a:xfrm>
        </p:spPr>
        <p:txBody>
          <a:bodyPr/>
          <a:lstStyle/>
          <a:p>
            <a:pPr algn="ctr"/>
            <a:r>
              <a:rPr lang="fr-FR" dirty="0">
                <a:solidFill>
                  <a:srgbClr val="0000CC"/>
                </a:solidFill>
              </a:rPr>
              <a:t>Règle des 18 électrons</a:t>
            </a:r>
            <a:br>
              <a:rPr lang="fr-FR" dirty="0">
                <a:solidFill>
                  <a:srgbClr val="0000CC"/>
                </a:solidFill>
              </a:rPr>
            </a:br>
            <a:endParaRPr lang="fr-FR" sz="3200" baseline="-25000" dirty="0">
              <a:solidFill>
                <a:srgbClr val="0000CC"/>
              </a:solidFill>
            </a:endParaRPr>
          </a:p>
        </p:txBody>
      </p:sp>
      <p:sp>
        <p:nvSpPr>
          <p:cNvPr id="6" name="Rectangle 5">
            <a:extLst>
              <a:ext uri="{FF2B5EF4-FFF2-40B4-BE49-F238E27FC236}">
                <a16:creationId xmlns:a16="http://schemas.microsoft.com/office/drawing/2014/main" id="{9A70A969-2B53-4CBE-B3DB-E410DA388F82}"/>
              </a:ext>
            </a:extLst>
          </p:cNvPr>
          <p:cNvSpPr/>
          <p:nvPr/>
        </p:nvSpPr>
        <p:spPr>
          <a:xfrm>
            <a:off x="393576" y="1216242"/>
            <a:ext cx="11440358" cy="3693319"/>
          </a:xfrm>
          <a:prstGeom prst="rect">
            <a:avLst/>
          </a:prstGeom>
        </p:spPr>
        <p:txBody>
          <a:bodyPr wrap="square">
            <a:spAutoFit/>
          </a:bodyPr>
          <a:lstStyle/>
          <a:p>
            <a:r>
              <a:rPr lang="fr-FR" sz="2400" dirty="0">
                <a:solidFill>
                  <a:srgbClr val="FF0000"/>
                </a:solidFill>
                <a:latin typeface="Times New Roman" panose="02020603050405020304" pitchFamily="18" charset="0"/>
              </a:rPr>
              <a:t>L</a:t>
            </a:r>
            <a:r>
              <a:rPr lang="fr-FR" sz="2400" b="0" i="0" dirty="0">
                <a:solidFill>
                  <a:srgbClr val="FF0000"/>
                </a:solidFill>
                <a:effectLst/>
                <a:latin typeface="Times New Roman" panose="02020603050405020304" pitchFamily="18" charset="0"/>
              </a:rPr>
              <a:t>e complexe est stable quand on remplit les 6 OM liantes métal-ligand qui, globalement, décriront les 6 liaisons métal-ligand et aucune OM </a:t>
            </a:r>
            <a:r>
              <a:rPr lang="fr-FR" sz="2400" b="0" i="0" dirty="0" err="1">
                <a:solidFill>
                  <a:srgbClr val="FF0000"/>
                </a:solidFill>
                <a:effectLst/>
                <a:latin typeface="Times New Roman" panose="02020603050405020304" pitchFamily="18" charset="0"/>
              </a:rPr>
              <a:t>antiliante</a:t>
            </a:r>
            <a:r>
              <a:rPr lang="fr-FR" sz="2400" b="0" i="0" dirty="0">
                <a:solidFill>
                  <a:srgbClr val="FF0000"/>
                </a:solidFill>
                <a:effectLst/>
                <a:latin typeface="Times New Roman" panose="02020603050405020304" pitchFamily="18" charset="0"/>
              </a:rPr>
              <a:t>.</a:t>
            </a:r>
          </a:p>
          <a:p>
            <a:r>
              <a:rPr lang="fr-FR" b="0" i="0" dirty="0">
                <a:solidFill>
                  <a:srgbClr val="000000"/>
                </a:solidFill>
                <a:effectLst/>
                <a:latin typeface="Times New Roman" panose="02020603050405020304" pitchFamily="18" charset="0"/>
              </a:rPr>
              <a:t> </a:t>
            </a:r>
          </a:p>
          <a:p>
            <a:r>
              <a:rPr lang="fr-FR" sz="2400" b="0" i="0" dirty="0">
                <a:solidFill>
                  <a:srgbClr val="000000"/>
                </a:solidFill>
                <a:effectLst/>
                <a:latin typeface="Times New Roman" panose="02020603050405020304" pitchFamily="18" charset="0"/>
              </a:rPr>
              <a:t>On peut aussi remplir les 3 OM liantes ou non liantes du bloc d, sans affaiblir les liaisons métal-ligand. Quand ces 9 orbitales sont remplies, le nombre total d’électrons est égal à 18.</a:t>
            </a:r>
          </a:p>
          <a:p>
            <a:endParaRPr lang="fr-FR" sz="2400" dirty="0">
              <a:solidFill>
                <a:srgbClr val="000000"/>
              </a:solidFill>
              <a:latin typeface="Times New Roman" panose="02020603050405020304" pitchFamily="18" charset="0"/>
            </a:endParaRPr>
          </a:p>
          <a:p>
            <a:r>
              <a:rPr lang="fr-FR" sz="2400" b="0" i="0" dirty="0">
                <a:solidFill>
                  <a:srgbClr val="000000"/>
                </a:solidFill>
                <a:effectLst/>
                <a:latin typeface="Times New Roman" panose="02020603050405020304" pitchFamily="18" charset="0"/>
              </a:rPr>
              <a:t>On remarque qu’il s’agit du nombre maximal d’électrons pour que les orbitales </a:t>
            </a:r>
            <a:r>
              <a:rPr lang="fr-FR" sz="2400" b="0" i="0" dirty="0" err="1">
                <a:solidFill>
                  <a:srgbClr val="000000"/>
                </a:solidFill>
                <a:effectLst/>
                <a:latin typeface="Times New Roman" panose="02020603050405020304" pitchFamily="18" charset="0"/>
              </a:rPr>
              <a:t>antiliantes</a:t>
            </a:r>
            <a:r>
              <a:rPr lang="fr-FR" sz="2400" b="0" i="0" dirty="0">
                <a:solidFill>
                  <a:srgbClr val="000000"/>
                </a:solidFill>
                <a:effectLst/>
                <a:latin typeface="Times New Roman" panose="02020603050405020304" pitchFamily="18" charset="0"/>
              </a:rPr>
              <a:t> ne soient pas remplies. Il est donc courant de rencontrer des complexes à moins de 18 électrons.</a:t>
            </a:r>
          </a:p>
          <a:p>
            <a:r>
              <a:rPr lang="fr-FR" sz="2400" b="0" i="0" dirty="0">
                <a:solidFill>
                  <a:srgbClr val="000000"/>
                </a:solidFill>
                <a:effectLst/>
                <a:latin typeface="Times New Roman" panose="02020603050405020304" pitchFamily="18" charset="0"/>
              </a:rPr>
              <a:t> </a:t>
            </a:r>
          </a:p>
        </p:txBody>
      </p:sp>
    </p:spTree>
    <p:extLst>
      <p:ext uri="{BB962C8B-B14F-4D97-AF65-F5344CB8AC3E}">
        <p14:creationId xmlns:p14="http://schemas.microsoft.com/office/powerpoint/2010/main" val="139656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6BCFD4D-D678-48F7-A4AC-04132B1BD513}"/>
              </a:ext>
            </a:extLst>
          </p:cNvPr>
          <p:cNvSpPr>
            <a:spLocks noGrp="1"/>
          </p:cNvSpPr>
          <p:nvPr>
            <p:ph type="title"/>
          </p:nvPr>
        </p:nvSpPr>
        <p:spPr>
          <a:xfrm>
            <a:off x="838200" y="18256"/>
            <a:ext cx="10515600" cy="1197986"/>
          </a:xfrm>
        </p:spPr>
        <p:txBody>
          <a:bodyPr/>
          <a:lstStyle/>
          <a:p>
            <a:pPr algn="ctr"/>
            <a:r>
              <a:rPr lang="fr-FR" dirty="0">
                <a:solidFill>
                  <a:srgbClr val="0000CC"/>
                </a:solidFill>
              </a:rPr>
              <a:t>Spectroscopie UV/Visible des Complexes</a:t>
            </a:r>
            <a:br>
              <a:rPr lang="fr-FR" dirty="0">
                <a:solidFill>
                  <a:srgbClr val="0000CC"/>
                </a:solidFill>
              </a:rPr>
            </a:br>
            <a:endParaRPr lang="fr-FR" sz="3200" baseline="-25000" dirty="0">
              <a:solidFill>
                <a:srgbClr val="0000CC"/>
              </a:solidFill>
            </a:endParaRPr>
          </a:p>
        </p:txBody>
      </p:sp>
      <p:pic>
        <p:nvPicPr>
          <p:cNvPr id="6146" name="Picture 2">
            <a:extLst>
              <a:ext uri="{FF2B5EF4-FFF2-40B4-BE49-F238E27FC236}">
                <a16:creationId xmlns:a16="http://schemas.microsoft.com/office/drawing/2014/main" id="{90CE03EE-8AF4-4A66-A3F4-38463DEED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492" y="1216242"/>
            <a:ext cx="4370775" cy="313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BD38177A-B51A-460A-8CE7-A5A99F2F98CF}"/>
              </a:ext>
            </a:extLst>
          </p:cNvPr>
          <p:cNvSpPr txBox="1"/>
          <p:nvPr/>
        </p:nvSpPr>
        <p:spPr>
          <a:xfrm>
            <a:off x="5915994" y="4500187"/>
            <a:ext cx="5743852" cy="1938992"/>
          </a:xfrm>
          <a:prstGeom prst="rect">
            <a:avLst/>
          </a:prstGeom>
          <a:noFill/>
        </p:spPr>
        <p:txBody>
          <a:bodyPr wrap="square" rtlCol="0">
            <a:spAutoFit/>
          </a:bodyPr>
          <a:lstStyle/>
          <a:p>
            <a:r>
              <a:rPr lang="fr-FR" sz="2400" dirty="0">
                <a:solidFill>
                  <a:srgbClr val="FF0000"/>
                </a:solidFill>
              </a:rPr>
              <a:t>Transitions d-d : transitions visibles interdites par la symétrie (peu intenses)</a:t>
            </a:r>
          </a:p>
          <a:p>
            <a:endParaRPr lang="fr-FR" sz="2400" dirty="0">
              <a:solidFill>
                <a:srgbClr val="FF0000"/>
              </a:solidFill>
            </a:endParaRPr>
          </a:p>
          <a:p>
            <a:r>
              <a:rPr lang="fr-FR" sz="2400" dirty="0">
                <a:solidFill>
                  <a:srgbClr val="FF0000"/>
                </a:solidFill>
              </a:rPr>
              <a:t>Transfert de charge: transitions permises par la symétrie, souvent en UV, parfois visibles</a:t>
            </a:r>
          </a:p>
        </p:txBody>
      </p:sp>
      <p:graphicFrame>
        <p:nvGraphicFramePr>
          <p:cNvPr id="6" name="Objet 5">
            <a:extLst>
              <a:ext uri="{FF2B5EF4-FFF2-40B4-BE49-F238E27FC236}">
                <a16:creationId xmlns:a16="http://schemas.microsoft.com/office/drawing/2014/main" id="{70DEF18B-6ACF-4662-81F7-569F719BF784}"/>
              </a:ext>
            </a:extLst>
          </p:cNvPr>
          <p:cNvGraphicFramePr>
            <a:graphicFrameLocks noChangeAspect="1"/>
          </p:cNvGraphicFramePr>
          <p:nvPr>
            <p:extLst>
              <p:ext uri="{D42A27DB-BD31-4B8C-83A1-F6EECF244321}">
                <p14:modId xmlns:p14="http://schemas.microsoft.com/office/powerpoint/2010/main" val="91313537"/>
              </p:ext>
            </p:extLst>
          </p:nvPr>
        </p:nvGraphicFramePr>
        <p:xfrm>
          <a:off x="354013" y="1301750"/>
          <a:ext cx="5740400" cy="5210175"/>
        </p:xfrm>
        <a:graphic>
          <a:graphicData uri="http://schemas.openxmlformats.org/presentationml/2006/ole">
            <mc:AlternateContent xmlns:mc="http://schemas.openxmlformats.org/markup-compatibility/2006">
              <mc:Choice xmlns:v="urn:schemas-microsoft-com:vml" Requires="v">
                <p:oleObj spid="_x0000_s6180" name="CS ChemDraw Drawing" r:id="rId4" imgW="6644498" imgH="6028818" progId="ChemDraw.Document.6.0">
                  <p:embed/>
                </p:oleObj>
              </mc:Choice>
              <mc:Fallback>
                <p:oleObj name="CS ChemDraw Drawing" r:id="rId4" imgW="6644498" imgH="6028818" progId="ChemDraw.Document.6.0">
                  <p:embed/>
                  <p:pic>
                    <p:nvPicPr>
                      <p:cNvPr id="8" name="Objet 7">
                        <a:extLst>
                          <a:ext uri="{FF2B5EF4-FFF2-40B4-BE49-F238E27FC236}">
                            <a16:creationId xmlns:a16="http://schemas.microsoft.com/office/drawing/2014/main" id="{A7650ACA-117B-4440-BBDC-199564AA4088}"/>
                          </a:ext>
                        </a:extLst>
                      </p:cNvPr>
                      <p:cNvPicPr/>
                      <p:nvPr/>
                    </p:nvPicPr>
                    <p:blipFill>
                      <a:blip r:embed="rId5"/>
                      <a:stretch>
                        <a:fillRect/>
                      </a:stretch>
                    </p:blipFill>
                    <p:spPr>
                      <a:xfrm>
                        <a:off x="354013" y="1301750"/>
                        <a:ext cx="5740400" cy="5210175"/>
                      </a:xfrm>
                      <a:prstGeom prst="rect">
                        <a:avLst/>
                      </a:prstGeom>
                    </p:spPr>
                  </p:pic>
                </p:oleObj>
              </mc:Fallback>
            </mc:AlternateContent>
          </a:graphicData>
        </a:graphic>
      </p:graphicFrame>
    </p:spTree>
    <p:extLst>
      <p:ext uri="{BB962C8B-B14F-4D97-AF65-F5344CB8AC3E}">
        <p14:creationId xmlns:p14="http://schemas.microsoft.com/office/powerpoint/2010/main" val="95438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9EE292C7-AFB4-46E1-872B-C8F6CB25F841}"/>
              </a:ext>
            </a:extLst>
          </p:cNvPr>
          <p:cNvSpPr>
            <a:spLocks noGrp="1"/>
          </p:cNvSpPr>
          <p:nvPr>
            <p:ph type="title"/>
          </p:nvPr>
        </p:nvSpPr>
        <p:spPr>
          <a:xfrm>
            <a:off x="838200" y="18255"/>
            <a:ext cx="10515600" cy="1375539"/>
          </a:xfrm>
        </p:spPr>
        <p:txBody>
          <a:bodyPr/>
          <a:lstStyle/>
          <a:p>
            <a:pPr algn="ctr"/>
            <a:r>
              <a:rPr lang="fr-FR" dirty="0">
                <a:solidFill>
                  <a:srgbClr val="0000CC"/>
                </a:solidFill>
              </a:rPr>
              <a:t>Autres Géométries</a:t>
            </a:r>
            <a:br>
              <a:rPr lang="fr-FR" dirty="0">
                <a:solidFill>
                  <a:srgbClr val="0000CC"/>
                </a:solidFill>
              </a:rPr>
            </a:br>
            <a:r>
              <a:rPr lang="fr-FR" sz="3200" dirty="0">
                <a:solidFill>
                  <a:srgbClr val="0000CC"/>
                </a:solidFill>
              </a:rPr>
              <a:t>ligands </a:t>
            </a:r>
            <a:r>
              <a:rPr lang="fr-FR" sz="3200" dirty="0">
                <a:solidFill>
                  <a:srgbClr val="0000CC"/>
                </a:solidFill>
                <a:latin typeface="Symbol" panose="05050102010706020507" pitchFamily="18" charset="2"/>
              </a:rPr>
              <a:t>s</a:t>
            </a:r>
            <a:r>
              <a:rPr lang="fr-FR" sz="3200" dirty="0">
                <a:solidFill>
                  <a:srgbClr val="0000CC"/>
                </a:solidFill>
              </a:rPr>
              <a:t> donneurs purs</a:t>
            </a:r>
            <a:endParaRPr lang="fr-FR" sz="3200" baseline="-25000" dirty="0">
              <a:solidFill>
                <a:srgbClr val="0000CC"/>
              </a:solidFill>
            </a:endParaRPr>
          </a:p>
        </p:txBody>
      </p:sp>
      <p:graphicFrame>
        <p:nvGraphicFramePr>
          <p:cNvPr id="9" name="Objet 8">
            <a:extLst>
              <a:ext uri="{FF2B5EF4-FFF2-40B4-BE49-F238E27FC236}">
                <a16:creationId xmlns:a16="http://schemas.microsoft.com/office/drawing/2014/main" id="{DE074472-0EF1-4374-8647-539D562469F7}"/>
              </a:ext>
            </a:extLst>
          </p:cNvPr>
          <p:cNvGraphicFramePr>
            <a:graphicFrameLocks noChangeAspect="1"/>
          </p:cNvGraphicFramePr>
          <p:nvPr>
            <p:extLst>
              <p:ext uri="{D42A27DB-BD31-4B8C-83A1-F6EECF244321}">
                <p14:modId xmlns:p14="http://schemas.microsoft.com/office/powerpoint/2010/main" val="2560495966"/>
              </p:ext>
            </p:extLst>
          </p:nvPr>
        </p:nvGraphicFramePr>
        <p:xfrm>
          <a:off x="303213" y="1393825"/>
          <a:ext cx="4478337" cy="5362575"/>
        </p:xfrm>
        <a:graphic>
          <a:graphicData uri="http://schemas.openxmlformats.org/presentationml/2006/ole">
            <mc:AlternateContent xmlns:mc="http://schemas.openxmlformats.org/markup-compatibility/2006">
              <mc:Choice xmlns:v="urn:schemas-microsoft-com:vml" Requires="v">
                <p:oleObj spid="_x0000_s7225" name="CS ChemDraw Drawing" r:id="rId3" imgW="6207287" imgH="7434213" progId="ChemDraw.Document.6.0">
                  <p:embed/>
                </p:oleObj>
              </mc:Choice>
              <mc:Fallback>
                <p:oleObj name="CS ChemDraw Drawing" r:id="rId3" imgW="6207287" imgH="7434213" progId="ChemDraw.Document.6.0">
                  <p:embed/>
                  <p:pic>
                    <p:nvPicPr>
                      <p:cNvPr id="16" name="Objet 15">
                        <a:extLst>
                          <a:ext uri="{FF2B5EF4-FFF2-40B4-BE49-F238E27FC236}">
                            <a16:creationId xmlns:a16="http://schemas.microsoft.com/office/drawing/2014/main" id="{B735479E-9592-4BD4-A705-7DD8C23424BA}"/>
                          </a:ext>
                        </a:extLst>
                      </p:cNvPr>
                      <p:cNvPicPr/>
                      <p:nvPr/>
                    </p:nvPicPr>
                    <p:blipFill>
                      <a:blip r:embed="rId4"/>
                      <a:stretch>
                        <a:fillRect/>
                      </a:stretch>
                    </p:blipFill>
                    <p:spPr>
                      <a:xfrm>
                        <a:off x="303213" y="1393825"/>
                        <a:ext cx="4478337" cy="5362575"/>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FCF0FAB0-E7E9-474C-B819-F8C396C83833}"/>
              </a:ext>
            </a:extLst>
          </p:cNvPr>
          <p:cNvGraphicFramePr>
            <a:graphicFrameLocks noChangeAspect="1"/>
          </p:cNvGraphicFramePr>
          <p:nvPr>
            <p:extLst>
              <p:ext uri="{D42A27DB-BD31-4B8C-83A1-F6EECF244321}">
                <p14:modId xmlns:p14="http://schemas.microsoft.com/office/powerpoint/2010/main" val="3886980621"/>
              </p:ext>
            </p:extLst>
          </p:nvPr>
        </p:nvGraphicFramePr>
        <p:xfrm>
          <a:off x="7207250" y="1393825"/>
          <a:ext cx="4803775" cy="5362575"/>
        </p:xfrm>
        <a:graphic>
          <a:graphicData uri="http://schemas.openxmlformats.org/presentationml/2006/ole">
            <mc:AlternateContent xmlns:mc="http://schemas.openxmlformats.org/markup-compatibility/2006">
              <mc:Choice xmlns:v="urn:schemas-microsoft-com:vml" Requires="v">
                <p:oleObj spid="_x0000_s7226" name="CS ChemDraw Drawing" r:id="rId5" imgW="6661510" imgH="7434213" progId="ChemDraw.Document.6.0">
                  <p:embed/>
                </p:oleObj>
              </mc:Choice>
              <mc:Fallback>
                <p:oleObj name="CS ChemDraw Drawing" r:id="rId5" imgW="6661510" imgH="7434213" progId="ChemDraw.Document.6.0">
                  <p:embed/>
                  <p:pic>
                    <p:nvPicPr>
                      <p:cNvPr id="9" name="Objet 8">
                        <a:extLst>
                          <a:ext uri="{FF2B5EF4-FFF2-40B4-BE49-F238E27FC236}">
                            <a16:creationId xmlns:a16="http://schemas.microsoft.com/office/drawing/2014/main" id="{DE074472-0EF1-4374-8647-539D562469F7}"/>
                          </a:ext>
                        </a:extLst>
                      </p:cNvPr>
                      <p:cNvPicPr/>
                      <p:nvPr/>
                    </p:nvPicPr>
                    <p:blipFill>
                      <a:blip r:embed="rId6"/>
                      <a:stretch>
                        <a:fillRect/>
                      </a:stretch>
                    </p:blipFill>
                    <p:spPr>
                      <a:xfrm>
                        <a:off x="7207250" y="1393825"/>
                        <a:ext cx="4803775" cy="5362575"/>
                      </a:xfrm>
                      <a:prstGeom prst="rect">
                        <a:avLst/>
                      </a:prstGeom>
                    </p:spPr>
                  </p:pic>
                </p:oleObj>
              </mc:Fallback>
            </mc:AlternateContent>
          </a:graphicData>
        </a:graphic>
      </p:graphicFrame>
    </p:spTree>
    <p:extLst>
      <p:ext uri="{BB962C8B-B14F-4D97-AF65-F5344CB8AC3E}">
        <p14:creationId xmlns:p14="http://schemas.microsoft.com/office/powerpoint/2010/main" val="214778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AD7512D-518F-48EA-88C8-972F8753B78A}"/>
              </a:ext>
            </a:extLst>
          </p:cNvPr>
          <p:cNvSpPr txBox="1"/>
          <p:nvPr/>
        </p:nvSpPr>
        <p:spPr>
          <a:xfrm>
            <a:off x="1154098" y="1615736"/>
            <a:ext cx="9623394" cy="1938992"/>
          </a:xfrm>
          <a:prstGeom prst="rect">
            <a:avLst/>
          </a:prstGeom>
          <a:noFill/>
          <a:ln w="19050">
            <a:solidFill>
              <a:srgbClr val="0000CC"/>
            </a:solidFill>
          </a:ln>
        </p:spPr>
        <p:txBody>
          <a:bodyPr wrap="square" rtlCol="0">
            <a:spAutoFit/>
          </a:bodyPr>
          <a:lstStyle/>
          <a:p>
            <a:pPr algn="ctr"/>
            <a:r>
              <a:rPr lang="fr-FR" sz="6000" dirty="0">
                <a:solidFill>
                  <a:srgbClr val="0000CC"/>
                </a:solidFill>
                <a:latin typeface="Times New Roman" panose="02020603050405020304" pitchFamily="18" charset="0"/>
                <a:cs typeface="Times New Roman" panose="02020603050405020304" pitchFamily="18" charset="0"/>
              </a:rPr>
              <a:t>Introduction aux Diagrammes de Bandes</a:t>
            </a:r>
          </a:p>
        </p:txBody>
      </p:sp>
      <p:sp>
        <p:nvSpPr>
          <p:cNvPr id="3" name="ZoneTexte 2">
            <a:extLst>
              <a:ext uri="{FF2B5EF4-FFF2-40B4-BE49-F238E27FC236}">
                <a16:creationId xmlns:a16="http://schemas.microsoft.com/office/drawing/2014/main" id="{88077539-A4E0-4119-BD8D-6F51DEE738E8}"/>
              </a:ext>
            </a:extLst>
          </p:cNvPr>
          <p:cNvSpPr txBox="1"/>
          <p:nvPr/>
        </p:nvSpPr>
        <p:spPr>
          <a:xfrm>
            <a:off x="319596" y="5281292"/>
            <a:ext cx="10804124" cy="1477328"/>
          </a:xfrm>
          <a:prstGeom prst="rect">
            <a:avLst/>
          </a:prstGeom>
          <a:noFill/>
        </p:spPr>
        <p:txBody>
          <a:bodyPr wrap="square" rtlCol="0">
            <a:spAutoFit/>
          </a:bodyPr>
          <a:lstStyle/>
          <a:p>
            <a:r>
              <a:rPr lang="fr-FR" dirty="0"/>
              <a:t>Bibliographie:</a:t>
            </a:r>
          </a:p>
          <a:p>
            <a:pPr marL="285750" indent="-285750">
              <a:buFontTx/>
              <a:buChar char="-"/>
            </a:pPr>
            <a:r>
              <a:rPr lang="fr-FR" dirty="0"/>
              <a:t>Chimie inorganique, </a:t>
            </a:r>
            <a:r>
              <a:rPr lang="fr-FR" dirty="0" err="1"/>
              <a:t>Huheey</a:t>
            </a:r>
            <a:r>
              <a:rPr lang="fr-FR" dirty="0"/>
              <a:t>, </a:t>
            </a:r>
            <a:r>
              <a:rPr lang="fr-FR" dirty="0" err="1"/>
              <a:t>Keiter</a:t>
            </a:r>
            <a:r>
              <a:rPr lang="fr-FR" dirty="0"/>
              <a:t> § </a:t>
            </a:r>
            <a:r>
              <a:rPr lang="fr-FR" dirty="0" err="1"/>
              <a:t>Keiter</a:t>
            </a:r>
            <a:r>
              <a:rPr lang="fr-FR" dirty="0"/>
              <a:t>, </a:t>
            </a:r>
            <a:r>
              <a:rPr lang="fr-FR" dirty="0" err="1"/>
              <a:t>DeBoeck</a:t>
            </a:r>
            <a:r>
              <a:rPr lang="fr-FR" dirty="0"/>
              <a:t> Université</a:t>
            </a:r>
          </a:p>
          <a:p>
            <a:pPr marL="285750" indent="-285750">
              <a:buFontTx/>
              <a:buChar char="-"/>
            </a:pPr>
            <a:r>
              <a:rPr lang="fr-FR" dirty="0"/>
              <a:t>Chimie inorganique, </a:t>
            </a:r>
            <a:r>
              <a:rPr lang="fr-FR" dirty="0" err="1"/>
              <a:t>Casalot</a:t>
            </a:r>
            <a:r>
              <a:rPr lang="fr-FR" dirty="0"/>
              <a:t> </a:t>
            </a:r>
            <a:r>
              <a:rPr lang="fr-FR" dirty="0" err="1"/>
              <a:t>Durupthy</a:t>
            </a:r>
            <a:r>
              <a:rPr lang="fr-FR" dirty="0"/>
              <a:t>, Hachette Supérieur</a:t>
            </a:r>
          </a:p>
          <a:p>
            <a:pPr marL="285750" indent="-285750">
              <a:buFontTx/>
              <a:buChar char="-"/>
            </a:pPr>
            <a:r>
              <a:rPr lang="fr-FR" dirty="0"/>
              <a:t>Introduction à la Chimie du Solide, Smart § Moore, Masson</a:t>
            </a:r>
          </a:p>
          <a:p>
            <a:pPr marL="285750" indent="-285750">
              <a:buFontTx/>
              <a:buChar char="-"/>
            </a:pPr>
            <a:r>
              <a:rPr lang="fr-FR" dirty="0"/>
              <a:t>Description </a:t>
            </a:r>
            <a:r>
              <a:rPr lang="fr-FR" dirty="0" err="1"/>
              <a:t>orbitalaire</a:t>
            </a:r>
            <a:r>
              <a:rPr lang="fr-FR" dirty="0"/>
              <a:t> de la structure électronique des solides, </a:t>
            </a:r>
            <a:r>
              <a:rPr lang="fr-FR" dirty="0" err="1"/>
              <a:t>Iung</a:t>
            </a:r>
            <a:r>
              <a:rPr lang="fr-FR" dirty="0"/>
              <a:t>, </a:t>
            </a:r>
            <a:r>
              <a:rPr lang="fr-FR" dirty="0" err="1"/>
              <a:t>Canadell</a:t>
            </a:r>
            <a:r>
              <a:rPr lang="fr-FR" dirty="0"/>
              <a:t>, </a:t>
            </a:r>
            <a:r>
              <a:rPr lang="fr-FR" dirty="0" err="1"/>
              <a:t>Ediscience</a:t>
            </a:r>
            <a:r>
              <a:rPr lang="fr-FR" dirty="0"/>
              <a:t> International</a:t>
            </a:r>
          </a:p>
        </p:txBody>
      </p:sp>
    </p:spTree>
    <p:extLst>
      <p:ext uri="{BB962C8B-B14F-4D97-AF65-F5344CB8AC3E}">
        <p14:creationId xmlns:p14="http://schemas.microsoft.com/office/powerpoint/2010/main" val="244550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BB8F8702-8424-4DC9-AEF7-418972EC4DCB}"/>
              </a:ext>
            </a:extLst>
          </p:cNvPr>
          <p:cNvGraphicFramePr>
            <a:graphicFrameLocks noChangeAspect="1"/>
          </p:cNvGraphicFramePr>
          <p:nvPr>
            <p:extLst>
              <p:ext uri="{D42A27DB-BD31-4B8C-83A1-F6EECF244321}">
                <p14:modId xmlns:p14="http://schemas.microsoft.com/office/powerpoint/2010/main" val="3677857721"/>
              </p:ext>
            </p:extLst>
          </p:nvPr>
        </p:nvGraphicFramePr>
        <p:xfrm>
          <a:off x="5850847" y="2996387"/>
          <a:ext cx="4953741" cy="3653165"/>
        </p:xfrm>
        <a:graphic>
          <a:graphicData uri="http://schemas.openxmlformats.org/presentationml/2006/ole">
            <mc:AlternateContent xmlns:mc="http://schemas.openxmlformats.org/markup-compatibility/2006">
              <mc:Choice xmlns:v="urn:schemas-microsoft-com:vml" Requires="v">
                <p:oleObj spid="_x0000_s8227" name="CS ChemDraw Drawing" r:id="rId3" imgW="5266944" imgH="3889122" progId="ChemDraw.Document.6.0">
                  <p:embed/>
                </p:oleObj>
              </mc:Choice>
              <mc:Fallback>
                <p:oleObj name="CS ChemDraw Drawing" r:id="rId3" imgW="5266944" imgH="3889122" progId="ChemDraw.Document.6.0">
                  <p:embed/>
                  <p:pic>
                    <p:nvPicPr>
                      <p:cNvPr id="3" name="Objet 2">
                        <a:extLst>
                          <a:ext uri="{FF2B5EF4-FFF2-40B4-BE49-F238E27FC236}">
                            <a16:creationId xmlns:a16="http://schemas.microsoft.com/office/drawing/2014/main" id="{0A9332FD-3E76-4626-BCF7-2D21E9F22944}"/>
                          </a:ext>
                        </a:extLst>
                      </p:cNvPr>
                      <p:cNvPicPr/>
                      <p:nvPr/>
                    </p:nvPicPr>
                    <p:blipFill>
                      <a:blip r:embed="rId4"/>
                      <a:stretch>
                        <a:fillRect/>
                      </a:stretch>
                    </p:blipFill>
                    <p:spPr>
                      <a:xfrm>
                        <a:off x="5850847" y="2996387"/>
                        <a:ext cx="4953741" cy="3653165"/>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40EC269-4CA2-4C8B-88BF-4DB79E3131E0}"/>
              </a:ext>
            </a:extLst>
          </p:cNvPr>
          <p:cNvSpPr/>
          <p:nvPr/>
        </p:nvSpPr>
        <p:spPr>
          <a:xfrm>
            <a:off x="366939" y="737230"/>
            <a:ext cx="11493623" cy="2385268"/>
          </a:xfrm>
          <a:prstGeom prst="rect">
            <a:avLst/>
          </a:prstGeom>
        </p:spPr>
        <p:txBody>
          <a:bodyPr wrap="square">
            <a:spAutoFit/>
          </a:bodyPr>
          <a:lstStyle/>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La structure électronique des atomes ou des molécules isolées peut être décrite à l’aide de niveaux discrets d’énergie</a:t>
            </a:r>
            <a:r>
              <a:rPr lang="fr-FR" sz="2400" dirty="0">
                <a:latin typeface="Times New Roman" panose="02020603050405020304" pitchFamily="18" charset="0"/>
                <a:cs typeface="Times New Roman" panose="02020603050405020304" pitchFamily="18" charset="0"/>
              </a:rPr>
              <a:t>.</a:t>
            </a: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Quand le nombre d’atomes dans la molécule augmente, on observe un resserrement des niveaux électroniques. A la limite d’un grand nombre d’atomes, les niveaux d’énergie discrets deviennent des bandes d’énergie.</a:t>
            </a:r>
          </a:p>
          <a:p>
            <a:pPr algn="just">
              <a:spcBef>
                <a:spcPts val="600"/>
              </a:spcBef>
            </a:pPr>
            <a:endParaRPr lang="fr-FR" sz="600"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Titre 1">
            <a:extLst>
              <a:ext uri="{FF2B5EF4-FFF2-40B4-BE49-F238E27FC236}">
                <a16:creationId xmlns:a16="http://schemas.microsoft.com/office/drawing/2014/main" id="{E9B1D994-123D-4C69-AFE7-6ECF857BFB7E}"/>
              </a:ext>
            </a:extLst>
          </p:cNvPr>
          <p:cNvSpPr>
            <a:spLocks noGrp="1"/>
          </p:cNvSpPr>
          <p:nvPr>
            <p:ph type="title"/>
          </p:nvPr>
        </p:nvSpPr>
        <p:spPr>
          <a:xfrm>
            <a:off x="838200" y="18255"/>
            <a:ext cx="10515600" cy="789613"/>
          </a:xfrm>
        </p:spPr>
        <p:txBody>
          <a:bodyPr/>
          <a:lstStyle/>
          <a:p>
            <a:pPr algn="ctr"/>
            <a:r>
              <a:rPr lang="fr-FR" dirty="0">
                <a:solidFill>
                  <a:srgbClr val="0000CC"/>
                </a:solidFill>
              </a:rPr>
              <a:t>Introduction</a:t>
            </a:r>
          </a:p>
        </p:txBody>
      </p:sp>
      <p:sp>
        <p:nvSpPr>
          <p:cNvPr id="6" name="ZoneTexte 5">
            <a:extLst>
              <a:ext uri="{FF2B5EF4-FFF2-40B4-BE49-F238E27FC236}">
                <a16:creationId xmlns:a16="http://schemas.microsoft.com/office/drawing/2014/main" id="{F4220088-6096-4576-8868-CF336BA434FB}"/>
              </a:ext>
            </a:extLst>
          </p:cNvPr>
          <p:cNvSpPr txBox="1"/>
          <p:nvPr/>
        </p:nvSpPr>
        <p:spPr>
          <a:xfrm>
            <a:off x="1285875" y="4193527"/>
            <a:ext cx="4067175"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Exemple des polyènes linéaires</a:t>
            </a:r>
          </a:p>
        </p:txBody>
      </p:sp>
    </p:spTree>
    <p:extLst>
      <p:ext uri="{BB962C8B-B14F-4D97-AF65-F5344CB8AC3E}">
        <p14:creationId xmlns:p14="http://schemas.microsoft.com/office/powerpoint/2010/main" val="325746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EF9E70E-0E3B-4BF8-9C39-8A998AC31D60}"/>
              </a:ext>
            </a:extLst>
          </p:cNvPr>
          <p:cNvSpPr>
            <a:spLocks noGrp="1"/>
          </p:cNvSpPr>
          <p:nvPr>
            <p:ph type="title"/>
          </p:nvPr>
        </p:nvSpPr>
        <p:spPr>
          <a:xfrm>
            <a:off x="838200" y="18255"/>
            <a:ext cx="10515600" cy="789613"/>
          </a:xfrm>
        </p:spPr>
        <p:txBody>
          <a:bodyPr/>
          <a:lstStyle/>
          <a:p>
            <a:pPr algn="ctr"/>
            <a:r>
              <a:rPr lang="fr-FR" dirty="0">
                <a:solidFill>
                  <a:srgbClr val="0000CC"/>
                </a:solidFill>
              </a:rPr>
              <a:t>Le Modèle des Electrons Libres</a:t>
            </a:r>
          </a:p>
        </p:txBody>
      </p:sp>
      <p:sp>
        <p:nvSpPr>
          <p:cNvPr id="5" name="Rectangle 4">
            <a:extLst>
              <a:ext uri="{FF2B5EF4-FFF2-40B4-BE49-F238E27FC236}">
                <a16:creationId xmlns:a16="http://schemas.microsoft.com/office/drawing/2014/main" id="{9C531C03-223B-4CF6-9466-C45E5D7730E3}"/>
              </a:ext>
            </a:extLst>
          </p:cNvPr>
          <p:cNvSpPr/>
          <p:nvPr/>
        </p:nvSpPr>
        <p:spPr>
          <a:xfrm>
            <a:off x="216024" y="1014247"/>
            <a:ext cx="11466990" cy="3924151"/>
          </a:xfrm>
          <a:prstGeom prst="rect">
            <a:avLst/>
          </a:prstGeom>
        </p:spPr>
        <p:txBody>
          <a:bodyPr wrap="square">
            <a:spAutoFit/>
          </a:bodyPr>
          <a:lstStyle/>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Il s’agit du plus simple modèle pour décrire la structure électronique d’un métal. Il suppose qu’un métal est constitué d’électrons non liés libres de se mouvoir dans un réseau de cations métalliques fixes</a:t>
            </a:r>
            <a:r>
              <a:rPr lang="fr-FR" sz="2400" dirty="0">
                <a:latin typeface="Times New Roman" panose="02020603050405020304" pitchFamily="18" charset="0"/>
                <a:cs typeface="Times New Roman" panose="02020603050405020304" pitchFamily="18" charset="0"/>
              </a:rPr>
              <a:t>.</a:t>
            </a:r>
          </a:p>
          <a:p>
            <a:pPr algn="just">
              <a:spcBef>
                <a:spcPts val="600"/>
              </a:spcBef>
            </a:pPr>
            <a:endParaRPr lang="fr-FR" sz="800" dirty="0">
              <a:solidFill>
                <a:srgbClr val="FF0000"/>
              </a:solidFill>
              <a:latin typeface="Times New Roman" panose="02020603050405020304" pitchFamily="18" charset="0"/>
              <a:cs typeface="Times New Roman" panose="02020603050405020304" pitchFamily="18" charset="0"/>
            </a:endParaRPr>
          </a:p>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Le potentiel vu par l’électron est supposé nul au sein du solide et égal à une valeur très grande en dehors</a:t>
            </a:r>
            <a:r>
              <a:rPr lang="fr-FR" sz="2400" dirty="0">
                <a:solidFill>
                  <a:srgbClr val="FF0000"/>
                </a:solidFill>
                <a:latin typeface="Times New Roman" panose="02020603050405020304" pitchFamily="18" charset="0"/>
                <a:cs typeface="Times New Roman" panose="02020603050405020304" pitchFamily="18" charset="0"/>
              </a:rPr>
              <a:t>. Il s’agit du problème classique de mécanique quantique de la particule dans une boîte.</a:t>
            </a: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endParaRP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endParaRP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endParaRPr>
          </a:p>
        </p:txBody>
      </p:sp>
      <p:pic>
        <p:nvPicPr>
          <p:cNvPr id="8" name="Graphique 7">
            <a:extLst>
              <a:ext uri="{FF2B5EF4-FFF2-40B4-BE49-F238E27FC236}">
                <a16:creationId xmlns:a16="http://schemas.microsoft.com/office/drawing/2014/main" id="{B057FE71-FF22-417E-8353-F0B77FC1B7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15290" y="3677402"/>
            <a:ext cx="3869417" cy="3095534"/>
          </a:xfrm>
          <a:prstGeom prst="rect">
            <a:avLst/>
          </a:prstGeom>
        </p:spPr>
      </p:pic>
      <p:sp>
        <p:nvSpPr>
          <p:cNvPr id="2" name="ZoneTexte 1">
            <a:extLst>
              <a:ext uri="{FF2B5EF4-FFF2-40B4-BE49-F238E27FC236}">
                <a16:creationId xmlns:a16="http://schemas.microsoft.com/office/drawing/2014/main" id="{7D7386B8-2B08-4E0D-AD2C-F03927E054A2}"/>
              </a:ext>
            </a:extLst>
          </p:cNvPr>
          <p:cNvSpPr txBox="1"/>
          <p:nvPr/>
        </p:nvSpPr>
        <p:spPr>
          <a:xfrm>
            <a:off x="5752730" y="6471821"/>
            <a:ext cx="1695635" cy="369332"/>
          </a:xfrm>
          <a:prstGeom prst="rect">
            <a:avLst/>
          </a:prstGeom>
          <a:solidFill>
            <a:schemeClr val="bg1"/>
          </a:solidFill>
        </p:spPr>
        <p:txBody>
          <a:bodyPr wrap="square" rtlCol="0">
            <a:spAutoFit/>
          </a:bodyPr>
          <a:lstStyle/>
          <a:p>
            <a:r>
              <a:rPr lang="fr-FR" dirty="0"/>
              <a:t>-L/2                L/2 </a:t>
            </a:r>
          </a:p>
        </p:txBody>
      </p:sp>
    </p:spTree>
    <p:extLst>
      <p:ext uri="{BB962C8B-B14F-4D97-AF65-F5344CB8AC3E}">
        <p14:creationId xmlns:p14="http://schemas.microsoft.com/office/powerpoint/2010/main" val="284553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D9E1BDC-0CCD-4E74-BA8C-78D2F66A60E0}"/>
              </a:ext>
            </a:extLst>
          </p:cNvPr>
          <p:cNvSpPr>
            <a:spLocks noGrp="1"/>
          </p:cNvSpPr>
          <p:nvPr>
            <p:ph type="title"/>
          </p:nvPr>
        </p:nvSpPr>
        <p:spPr>
          <a:xfrm>
            <a:off x="838200" y="18255"/>
            <a:ext cx="10515600" cy="789613"/>
          </a:xfrm>
        </p:spPr>
        <p:txBody>
          <a:bodyPr/>
          <a:lstStyle/>
          <a:p>
            <a:pPr algn="ctr"/>
            <a:r>
              <a:rPr lang="fr-FR" dirty="0">
                <a:solidFill>
                  <a:srgbClr val="0000CC"/>
                </a:solidFill>
              </a:rPr>
              <a:t>Le Modèle des Electrons Libres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20F682D-C5E9-4114-9237-FF3B8A7E4E4F}"/>
                  </a:ext>
                </a:extLst>
              </p:cNvPr>
              <p:cNvSpPr/>
              <p:nvPr/>
            </p:nvSpPr>
            <p:spPr>
              <a:xfrm>
                <a:off x="216024" y="1014247"/>
                <a:ext cx="11466990" cy="5697457"/>
              </a:xfrm>
              <a:prstGeom prst="rect">
                <a:avLst/>
              </a:prstGeom>
            </p:spPr>
            <p:txBody>
              <a:bodyPr wrap="square">
                <a:spAutoFit/>
              </a:bodyPr>
              <a:lstStyle/>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L’équation de </a:t>
                </a:r>
                <a:r>
                  <a:rPr lang="fr-FR" sz="2400" dirty="0" err="1">
                    <a:latin typeface="Times New Roman" panose="02020603050405020304" pitchFamily="18" charset="0"/>
                    <a:cs typeface="Times New Roman" panose="02020603050405020304" pitchFamily="18" charset="0"/>
                    <a:sym typeface="Wingdings" panose="05000000000000000000" pitchFamily="2" charset="2"/>
                  </a:rPr>
                  <a:t>Schröedinger</a:t>
                </a:r>
                <a:r>
                  <a:rPr lang="fr-FR" sz="2400" dirty="0">
                    <a:latin typeface="Times New Roman" panose="02020603050405020304" pitchFamily="18" charset="0"/>
                    <a:cs typeface="Times New Roman" panose="02020603050405020304" pitchFamily="18" charset="0"/>
                    <a:sym typeface="Wingdings" panose="05000000000000000000" pitchFamily="2" charset="2"/>
                  </a:rPr>
                  <a:t> à résoudre prend la forme simple au sein du solide:</a:t>
                </a:r>
              </a:p>
              <a:p>
                <a:pPr algn="ctr">
                  <a:spcBef>
                    <a:spcPts val="600"/>
                  </a:spcBef>
                </a:pPr>
                <a14:m>
                  <m:oMath xmlns:m="http://schemas.openxmlformats.org/officeDocument/2006/math">
                    <m:f>
                      <m:fPr>
                        <m:ctrlPr>
                          <a:rPr lang="fr-FR" sz="2400" i="1" smtClean="0">
                            <a:latin typeface="Cambria Math" panose="02040503050406030204" pitchFamily="18" charset="0"/>
                            <a:cs typeface="Times New Roman" panose="02020603050405020304" pitchFamily="18" charset="0"/>
                          </a:rPr>
                        </m:ctrlPr>
                      </m:fPr>
                      <m:num>
                        <m:r>
                          <a:rPr lang="fr-FR" sz="2400" b="0" i="1" smtClean="0">
                            <a:latin typeface="Cambria Math" panose="02040503050406030204" pitchFamily="18" charset="0"/>
                            <a:cs typeface="Times New Roman" panose="02020603050405020304" pitchFamily="18" charset="0"/>
                          </a:rPr>
                          <m:t>−</m:t>
                        </m:r>
                        <m:sSup>
                          <m:sSupPr>
                            <m:ctrlPr>
                              <a:rPr lang="fr-FR" sz="2400" b="0" i="1" smtClean="0">
                                <a:latin typeface="Cambria Math" panose="02040503050406030204" pitchFamily="18" charset="0"/>
                                <a:cs typeface="Times New Roman" panose="02020603050405020304" pitchFamily="18" charset="0"/>
                              </a:rPr>
                            </m:ctrlPr>
                          </m:sSupPr>
                          <m:e>
                            <m:r>
                              <a:rPr lang="fr-FR" sz="2400" i="1">
                                <a:latin typeface="Cambria Math" panose="02040503050406030204" pitchFamily="18" charset="0"/>
                                <a:ea typeface="Cambria Math" panose="02040503050406030204" pitchFamily="18" charset="0"/>
                                <a:cs typeface="Times New Roman" panose="02020603050405020304" pitchFamily="18" charset="0"/>
                              </a:rPr>
                              <m:t>ℏ</m:t>
                            </m:r>
                          </m:e>
                          <m:sup>
                            <m:r>
                              <a:rPr lang="fr-FR" sz="2400" b="0" i="1" smtClean="0">
                                <a:latin typeface="Cambria Math" panose="02040503050406030204" pitchFamily="18" charset="0"/>
                                <a:cs typeface="Times New Roman" panose="02020603050405020304" pitchFamily="18" charset="0"/>
                              </a:rPr>
                              <m:t>2</m:t>
                            </m:r>
                          </m:sup>
                        </m:sSup>
                      </m:num>
                      <m:den>
                        <m:r>
                          <a:rPr lang="fr-FR" sz="2400" b="0" i="1" smtClean="0">
                            <a:latin typeface="Cambria Math" panose="02040503050406030204" pitchFamily="18" charset="0"/>
                            <a:cs typeface="Times New Roman" panose="02020603050405020304" pitchFamily="18" charset="0"/>
                          </a:rPr>
                          <m:t>2</m:t>
                        </m:r>
                        <m:r>
                          <a:rPr lang="fr-FR" sz="2400" b="0" i="1" smtClean="0">
                            <a:latin typeface="Cambria Math" panose="02040503050406030204" pitchFamily="18" charset="0"/>
                            <a:cs typeface="Times New Roman" panose="02020603050405020304" pitchFamily="18" charset="0"/>
                          </a:rPr>
                          <m:t>𝑚</m:t>
                        </m:r>
                      </m:den>
                    </m:f>
                    <m:f>
                      <m:fPr>
                        <m:ctrlPr>
                          <a:rPr lang="fr-FR" sz="2400" i="1" smtClean="0">
                            <a:latin typeface="Cambria Math" panose="02040503050406030204" pitchFamily="18" charset="0"/>
                            <a:cs typeface="Times New Roman" panose="02020603050405020304" pitchFamily="18" charset="0"/>
                          </a:rPr>
                        </m:ctrlPr>
                      </m:fPr>
                      <m:num>
                        <m:sSup>
                          <m:sSupPr>
                            <m:ctrlPr>
                              <a:rPr lang="fr-FR" sz="2400" i="1" smtClean="0">
                                <a:latin typeface="Cambria Math" panose="02040503050406030204" pitchFamily="18" charset="0"/>
                                <a:cs typeface="Times New Roman" panose="02020603050405020304" pitchFamily="18" charset="0"/>
                              </a:rPr>
                            </m:ctrlPr>
                          </m:sSupPr>
                          <m:e>
                            <m:r>
                              <a:rPr lang="fr-FR" sz="2400" b="0" i="1" smtClean="0">
                                <a:latin typeface="Cambria Math" panose="02040503050406030204" pitchFamily="18" charset="0"/>
                                <a:cs typeface="Times New Roman" panose="02020603050405020304" pitchFamily="18" charset="0"/>
                              </a:rPr>
                              <m:t>𝑑</m:t>
                            </m:r>
                          </m:e>
                          <m:sup>
                            <m:r>
                              <a:rPr lang="fr-FR" sz="2400" b="0" i="1" smtClean="0">
                                <a:latin typeface="Cambria Math" panose="02040503050406030204" pitchFamily="18" charset="0"/>
                                <a:cs typeface="Times New Roman" panose="02020603050405020304" pitchFamily="18" charset="0"/>
                              </a:rPr>
                              <m:t>2</m:t>
                            </m:r>
                          </m:sup>
                        </m:sSup>
                        <m:r>
                          <m:rPr>
                            <m:sty m:val="p"/>
                          </m:rPr>
                          <a:rPr lang="el-GR" sz="2400" i="1" smtClean="0">
                            <a:latin typeface="Cambria Math" panose="02040503050406030204" pitchFamily="18" charset="0"/>
                            <a:ea typeface="Cambria Math" panose="02040503050406030204" pitchFamily="18" charset="0"/>
                            <a:cs typeface="Times New Roman" panose="02020603050405020304" pitchFamily="18" charset="0"/>
                          </a:rPr>
                          <m:t>Ψ</m:t>
                        </m:r>
                        <m:r>
                          <a:rPr lang="fr-FR"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fr-FR" sz="2400" b="0" i="1" smtClean="0">
                            <a:latin typeface="Cambria Math" panose="02040503050406030204" pitchFamily="18" charset="0"/>
                            <a:ea typeface="Cambria Math" panose="02040503050406030204" pitchFamily="18" charset="0"/>
                            <a:cs typeface="Times New Roman" panose="02020603050405020304" pitchFamily="18" charset="0"/>
                          </a:rPr>
                          <m:t>𝑥</m:t>
                        </m:r>
                        <m:r>
                          <a:rPr lang="fr-FR" sz="2400" b="0" i="1" smtClean="0">
                            <a:latin typeface="Cambria Math" panose="02040503050406030204" pitchFamily="18" charset="0"/>
                            <a:ea typeface="Cambria Math" panose="02040503050406030204" pitchFamily="18" charset="0"/>
                            <a:cs typeface="Times New Roman" panose="02020603050405020304" pitchFamily="18" charset="0"/>
                          </a:rPr>
                          <m:t>)</m:t>
                        </m:r>
                      </m:num>
                      <m:den>
                        <m:r>
                          <a:rPr lang="fr-FR" sz="2400" i="1" smtClean="0">
                            <a:latin typeface="Cambria Math" panose="02040503050406030204" pitchFamily="18" charset="0"/>
                            <a:cs typeface="Times New Roman" panose="02020603050405020304" pitchFamily="18" charset="0"/>
                          </a:rPr>
                          <m:t>𝑑</m:t>
                        </m:r>
                        <m:sSup>
                          <m:sSupPr>
                            <m:ctrlPr>
                              <a:rPr lang="fr-FR" sz="2400" i="1" smtClean="0">
                                <a:latin typeface="Cambria Math" panose="02040503050406030204" pitchFamily="18" charset="0"/>
                                <a:cs typeface="Times New Roman" panose="02020603050405020304" pitchFamily="18" charset="0"/>
                              </a:rPr>
                            </m:ctrlPr>
                          </m:sSupPr>
                          <m:e>
                            <m:r>
                              <a:rPr lang="fr-FR" sz="2400" b="0" i="1" smtClean="0">
                                <a:latin typeface="Cambria Math" panose="02040503050406030204" pitchFamily="18" charset="0"/>
                                <a:cs typeface="Times New Roman" panose="02020603050405020304" pitchFamily="18" charset="0"/>
                              </a:rPr>
                              <m:t>𝑥</m:t>
                            </m:r>
                          </m:e>
                          <m:sup>
                            <m:r>
                              <a:rPr lang="fr-FR" sz="2400" b="0" i="1" smtClean="0">
                                <a:latin typeface="Cambria Math" panose="02040503050406030204" pitchFamily="18" charset="0"/>
                                <a:cs typeface="Times New Roman" panose="02020603050405020304" pitchFamily="18" charset="0"/>
                              </a:rPr>
                              <m:t>2</m:t>
                            </m:r>
                          </m:sup>
                        </m:sSup>
                      </m:den>
                    </m:f>
                  </m:oMath>
                </a14:m>
                <a:r>
                  <a:rPr lang="fr-FR" sz="2400" dirty="0">
                    <a:latin typeface="Times New Roman" panose="02020603050405020304" pitchFamily="18" charset="0"/>
                    <a:cs typeface="Times New Roman" panose="02020603050405020304" pitchFamily="18" charset="0"/>
                  </a:rPr>
                  <a:t> = E</a:t>
                </a:r>
                <a:r>
                  <a:rPr lang="el-GR" sz="2400" dirty="0">
                    <a:ea typeface="Cambria Math" panose="02040503050406030204" pitchFamily="18" charset="0"/>
                    <a:cs typeface="Times New Roman" panose="02020603050405020304" pitchFamily="18" charset="0"/>
                  </a:rPr>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cs typeface="Times New Roman" panose="02020603050405020304" pitchFamily="18" charset="0"/>
                      </a:rPr>
                      <m:t>Ψ</m:t>
                    </m:r>
                    <m:r>
                      <a:rPr lang="fr-FR" sz="2400" i="1">
                        <a:latin typeface="Cambria Math" panose="02040503050406030204" pitchFamily="18" charset="0"/>
                        <a:ea typeface="Cambria Math" panose="02040503050406030204" pitchFamily="18" charset="0"/>
                        <a:cs typeface="Times New Roman" panose="02020603050405020304" pitchFamily="18" charset="0"/>
                      </a:rPr>
                      <m:t>(</m:t>
                    </m:r>
                    <m:r>
                      <a:rPr lang="fr-FR" sz="2400" i="1">
                        <a:latin typeface="Cambria Math" panose="02040503050406030204" pitchFamily="18" charset="0"/>
                        <a:ea typeface="Cambria Math" panose="02040503050406030204" pitchFamily="18" charset="0"/>
                        <a:cs typeface="Times New Roman" panose="02020603050405020304" pitchFamily="18" charset="0"/>
                      </a:rPr>
                      <m:t>𝑥</m:t>
                    </m:r>
                    <m:r>
                      <a:rPr lang="fr-FR" sz="2400" i="1">
                        <a:latin typeface="Cambria Math" panose="02040503050406030204" pitchFamily="18" charset="0"/>
                        <a:ea typeface="Cambria Math" panose="02040503050406030204" pitchFamily="18" charset="0"/>
                        <a:cs typeface="Times New Roman" panose="02020603050405020304" pitchFamily="18" charset="0"/>
                      </a:rPr>
                      <m:t>)</m:t>
                    </m:r>
                  </m:oMath>
                </a14:m>
                <a:endParaRPr lang="fr-FR" sz="2400" dirty="0">
                  <a:latin typeface="Times New Roman" panose="02020603050405020304" pitchFamily="18" charset="0"/>
                  <a:cs typeface="Times New Roman" panose="02020603050405020304" pitchFamily="18" charset="0"/>
                </a:endParaRPr>
              </a:p>
              <a:p>
                <a:pPr algn="just">
                  <a:spcBef>
                    <a:spcPts val="600"/>
                  </a:spcBef>
                </a:pPr>
                <a:endParaRPr lang="fr-FR" sz="800" dirty="0">
                  <a:solidFill>
                    <a:srgbClr val="FF0000"/>
                  </a:solidFill>
                  <a:latin typeface="Times New Roman" panose="02020603050405020304" pitchFamily="18" charset="0"/>
                  <a:cs typeface="Times New Roman" panose="02020603050405020304" pitchFamily="18" charset="0"/>
                </a:endParaRPr>
              </a:p>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Dont la solution générale est donnée par</a:t>
                </a:r>
                <a14:m>
                  <m:oMath xmlns:m="http://schemas.openxmlformats.org/officeDocument/2006/math">
                    <m:r>
                      <a:rPr lang="fr-FR" sz="2400" b="0" i="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l-GR"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Ψ</m:t>
                    </m:r>
                    <m:r>
                      <a:rPr lang="fr-FR"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fr-FR"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𝑥</m:t>
                    </m:r>
                    <m:r>
                      <a:rPr lang="fr-FR"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fr-FR" sz="2400" dirty="0">
                    <a:solidFill>
                      <a:srgbClr val="FF0000"/>
                    </a:solidFill>
                    <a:latin typeface="Times New Roman" panose="02020603050405020304" pitchFamily="18" charset="0"/>
                    <a:cs typeface="Times New Roman" panose="02020603050405020304" pitchFamily="18" charset="0"/>
                  </a:rPr>
                  <a:t> = A</a:t>
                </a:r>
                <a14:m>
                  <m:oMath xmlns:m="http://schemas.openxmlformats.org/officeDocument/2006/math">
                    <m:sSup>
                      <m:sSupPr>
                        <m:ctrlPr>
                          <a:rPr lang="fr-FR" sz="2400" i="1" smtClean="0">
                            <a:solidFill>
                              <a:srgbClr val="FF0000"/>
                            </a:solidFill>
                            <a:latin typeface="Cambria Math" panose="02040503050406030204" pitchFamily="18" charset="0"/>
                            <a:cs typeface="Times New Roman" panose="02020603050405020304" pitchFamily="18" charset="0"/>
                          </a:rPr>
                        </m:ctrlPr>
                      </m:sSupPr>
                      <m:e>
                        <m:r>
                          <a:rPr lang="fr-FR" sz="2400" b="0" i="1" smtClean="0">
                            <a:solidFill>
                              <a:srgbClr val="FF0000"/>
                            </a:solidFill>
                            <a:latin typeface="Cambria Math" panose="02040503050406030204" pitchFamily="18" charset="0"/>
                            <a:cs typeface="Times New Roman" panose="02020603050405020304" pitchFamily="18" charset="0"/>
                          </a:rPr>
                          <m:t>𝑒</m:t>
                        </m:r>
                      </m:e>
                      <m:sup>
                        <m:r>
                          <a:rPr lang="fr-FR" sz="2400" b="0" i="1" smtClean="0">
                            <a:solidFill>
                              <a:srgbClr val="FF0000"/>
                            </a:solidFill>
                            <a:latin typeface="Cambria Math" panose="02040503050406030204" pitchFamily="18" charset="0"/>
                            <a:cs typeface="Times New Roman" panose="02020603050405020304" pitchFamily="18" charset="0"/>
                          </a:rPr>
                          <m:t>𝑖𝑘𝑥</m:t>
                        </m:r>
                      </m:sup>
                    </m:sSup>
                  </m:oMath>
                </a14:m>
                <a:r>
                  <a:rPr lang="fr-FR" sz="2400" dirty="0">
                    <a:solidFill>
                      <a:srgbClr val="FF0000"/>
                    </a:solidFill>
                    <a:latin typeface="Times New Roman" panose="02020603050405020304" pitchFamily="18" charset="0"/>
                    <a:cs typeface="Times New Roman" panose="02020603050405020304" pitchFamily="18" charset="0"/>
                  </a:rPr>
                  <a:t> + B</a:t>
                </a:r>
                <a14:m>
                  <m:oMath xmlns:m="http://schemas.openxmlformats.org/officeDocument/2006/math">
                    <m:sSup>
                      <m:sSupPr>
                        <m:ctrlPr>
                          <a:rPr lang="fr-FR" sz="2400" i="1">
                            <a:solidFill>
                              <a:srgbClr val="FF0000"/>
                            </a:solidFill>
                            <a:latin typeface="Cambria Math" panose="02040503050406030204" pitchFamily="18" charset="0"/>
                            <a:cs typeface="Times New Roman" panose="02020603050405020304" pitchFamily="18" charset="0"/>
                          </a:rPr>
                        </m:ctrlPr>
                      </m:sSupPr>
                      <m:e>
                        <m:r>
                          <a:rPr lang="fr-FR" sz="2400" i="1">
                            <a:solidFill>
                              <a:srgbClr val="FF0000"/>
                            </a:solidFill>
                            <a:latin typeface="Cambria Math" panose="02040503050406030204" pitchFamily="18" charset="0"/>
                            <a:cs typeface="Times New Roman" panose="02020603050405020304" pitchFamily="18" charset="0"/>
                          </a:rPr>
                          <m:t>𝑒</m:t>
                        </m:r>
                      </m:e>
                      <m:sup>
                        <m:r>
                          <a:rPr lang="fr-FR" sz="2400" b="0" i="1" smtClean="0">
                            <a:solidFill>
                              <a:srgbClr val="FF0000"/>
                            </a:solidFill>
                            <a:latin typeface="Cambria Math" panose="02040503050406030204" pitchFamily="18" charset="0"/>
                            <a:cs typeface="Times New Roman" panose="02020603050405020304" pitchFamily="18" charset="0"/>
                          </a:rPr>
                          <m:t>−</m:t>
                        </m:r>
                        <m:r>
                          <a:rPr lang="fr-FR" sz="2400" i="1">
                            <a:solidFill>
                              <a:srgbClr val="FF0000"/>
                            </a:solidFill>
                            <a:latin typeface="Cambria Math" panose="02040503050406030204" pitchFamily="18" charset="0"/>
                            <a:cs typeface="Times New Roman" panose="02020603050405020304" pitchFamily="18" charset="0"/>
                          </a:rPr>
                          <m:t>𝑖𝑘𝑥</m:t>
                        </m:r>
                      </m:sup>
                    </m:sSup>
                  </m:oMath>
                </a14:m>
                <a:r>
                  <a:rPr lang="fr-FR" sz="2400" dirty="0">
                    <a:solidFill>
                      <a:srgbClr val="FF0000"/>
                    </a:solidFill>
                    <a:latin typeface="Times New Roman" panose="02020603050405020304" pitchFamily="18" charset="0"/>
                    <a:cs typeface="Times New Roman" panose="02020603050405020304" pitchFamily="18" charset="0"/>
                  </a:rPr>
                  <a:t> avec </a:t>
                </a:r>
                <a14:m>
                  <m:oMath xmlns:m="http://schemas.openxmlformats.org/officeDocument/2006/math">
                    <m:r>
                      <a:rPr lang="fr-FR" sz="2400" i="1" dirty="0" smtClean="0">
                        <a:solidFill>
                          <a:srgbClr val="FF0000"/>
                        </a:solidFill>
                        <a:latin typeface="Cambria Math" panose="02040503050406030204" pitchFamily="18" charset="0"/>
                        <a:cs typeface="Times New Roman" panose="02020603050405020304" pitchFamily="18" charset="0"/>
                      </a:rPr>
                      <m:t>𝑘</m:t>
                    </m:r>
                    <m:r>
                      <a:rPr lang="fr-FR" sz="2400" i="1" dirty="0" smtClean="0">
                        <a:solidFill>
                          <a:srgbClr val="FF0000"/>
                        </a:solidFill>
                        <a:latin typeface="Cambria Math" panose="02040503050406030204" pitchFamily="18" charset="0"/>
                        <a:cs typeface="Times New Roman" panose="02020603050405020304" pitchFamily="18" charset="0"/>
                      </a:rPr>
                      <m:t> =</m:t>
                    </m:r>
                    <m:f>
                      <m:fPr>
                        <m:ctrlPr>
                          <a:rPr lang="fr-FR" sz="2400" i="1" dirty="0" smtClean="0">
                            <a:solidFill>
                              <a:srgbClr val="FF0000"/>
                            </a:solidFill>
                            <a:latin typeface="Cambria Math" panose="02040503050406030204" pitchFamily="18" charset="0"/>
                            <a:cs typeface="Times New Roman" panose="02020603050405020304" pitchFamily="18" charset="0"/>
                          </a:rPr>
                        </m:ctrlPr>
                      </m:fPr>
                      <m:num>
                        <m:rad>
                          <m:radPr>
                            <m:degHide m:val="on"/>
                            <m:ctrlPr>
                              <a:rPr lang="fr-FR" sz="2400" i="1" dirty="0" smtClean="0">
                                <a:solidFill>
                                  <a:srgbClr val="FF0000"/>
                                </a:solidFill>
                                <a:latin typeface="Cambria Math" panose="02040503050406030204" pitchFamily="18" charset="0"/>
                                <a:cs typeface="Times New Roman" panose="02020603050405020304" pitchFamily="18" charset="0"/>
                              </a:rPr>
                            </m:ctrlPr>
                          </m:radPr>
                          <m:deg/>
                          <m:e>
                            <m:r>
                              <a:rPr lang="fr-FR" sz="2400" b="0" i="1" dirty="0" smtClean="0">
                                <a:solidFill>
                                  <a:srgbClr val="FF0000"/>
                                </a:solidFill>
                                <a:latin typeface="Cambria Math" panose="02040503050406030204" pitchFamily="18" charset="0"/>
                                <a:cs typeface="Times New Roman" panose="02020603050405020304" pitchFamily="18" charset="0"/>
                              </a:rPr>
                              <m:t>2</m:t>
                            </m:r>
                            <m:r>
                              <a:rPr lang="fr-FR" sz="2400" b="0" i="1" dirty="0" smtClean="0">
                                <a:solidFill>
                                  <a:srgbClr val="FF0000"/>
                                </a:solidFill>
                                <a:latin typeface="Cambria Math" panose="02040503050406030204" pitchFamily="18" charset="0"/>
                                <a:cs typeface="Times New Roman" panose="02020603050405020304" pitchFamily="18" charset="0"/>
                              </a:rPr>
                              <m:t>𝑚𝐸</m:t>
                            </m:r>
                          </m:e>
                        </m:rad>
                      </m:num>
                      <m:den>
                        <m:r>
                          <a:rPr lang="fr-FR"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ℏ</m:t>
                        </m:r>
                      </m:den>
                    </m:f>
                  </m:oMath>
                </a14:m>
                <a:endParaRPr lang="fr-FR" sz="2400" dirty="0">
                  <a:latin typeface="Times New Roman" panose="02020603050405020304" pitchFamily="18" charset="0"/>
                  <a:cs typeface="Times New Roman" panose="02020603050405020304" pitchFamily="18" charset="0"/>
                </a:endParaRPr>
              </a:p>
              <a:p>
                <a:pPr algn="just">
                  <a:spcBef>
                    <a:spcPts val="600"/>
                  </a:spcBef>
                </a:pPr>
                <a:endParaRPr lang="fr-FR" sz="800" dirty="0">
                  <a:solidFill>
                    <a:srgbClr val="FF0000"/>
                  </a:solidFill>
                  <a:latin typeface="Times New Roman" panose="02020603050405020304" pitchFamily="18" charset="0"/>
                  <a:cs typeface="Times New Roman" panose="02020603050405020304" pitchFamily="18" charset="0"/>
                </a:endParaRPr>
              </a:p>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Pour déterminer les constantes A et B, on va appliquer des conditions aux limites. Pour un système de grande dimension (L grand), on applique les conditions aux limites périodiques de Born et Von Karman: </a:t>
                </a:r>
                <a14:m>
                  <m:oMath xmlns:m="http://schemas.openxmlformats.org/officeDocument/2006/math">
                    <m:r>
                      <m:rPr>
                        <m:sty m:val="p"/>
                      </m:rPr>
                      <a:rPr lang="el-GR" sz="2400" i="1">
                        <a:latin typeface="Cambria Math" panose="02040503050406030204" pitchFamily="18" charset="0"/>
                        <a:ea typeface="Cambria Math" panose="02040503050406030204" pitchFamily="18" charset="0"/>
                        <a:cs typeface="Times New Roman" panose="02020603050405020304" pitchFamily="18" charset="0"/>
                      </a:rPr>
                      <m:t>Ψ</m:t>
                    </m:r>
                    <m:r>
                      <a:rPr lang="fr-FR" sz="2400" i="1">
                        <a:latin typeface="Cambria Math" panose="02040503050406030204" pitchFamily="18" charset="0"/>
                        <a:ea typeface="Cambria Math" panose="02040503050406030204" pitchFamily="18" charset="0"/>
                        <a:cs typeface="Times New Roman" panose="02020603050405020304" pitchFamily="18" charset="0"/>
                      </a:rPr>
                      <m:t>(</m:t>
                    </m:r>
                    <m:f>
                      <m:fPr>
                        <m:ctrlPr>
                          <a:rPr lang="fr-FR" sz="240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fr-FR" sz="2400" b="0" i="1" smtClean="0">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b="0" i="1" smtClean="0">
                            <a:latin typeface="Cambria Math" panose="02040503050406030204" pitchFamily="18" charset="0"/>
                            <a:ea typeface="Cambria Math" panose="02040503050406030204" pitchFamily="18" charset="0"/>
                            <a:cs typeface="Times New Roman" panose="02020603050405020304" pitchFamily="18" charset="0"/>
                          </a:rPr>
                          <m:t>2</m:t>
                        </m:r>
                      </m:den>
                    </m:f>
                    <m:r>
                      <a:rPr lang="fr-FR" sz="2400" i="1">
                        <a:latin typeface="Cambria Math" panose="02040503050406030204" pitchFamily="18" charset="0"/>
                        <a:ea typeface="Cambria Math" panose="02040503050406030204" pitchFamily="18" charset="0"/>
                        <a:cs typeface="Times New Roman" panose="02020603050405020304" pitchFamily="18" charset="0"/>
                      </a:rPr>
                      <m:t>)</m:t>
                    </m:r>
                  </m:oMath>
                </a14:m>
                <a:r>
                  <a:rPr lang="fr-FR" sz="2400" dirty="0">
                    <a:latin typeface="Times New Roman" panose="02020603050405020304" pitchFamily="18" charset="0"/>
                    <a:cs typeface="Times New Roman" panose="02020603050405020304" pitchFamily="18" charset="0"/>
                  </a:rPr>
                  <a:t> = </a:t>
                </a:r>
                <a14:m>
                  <m:oMath xmlns:m="http://schemas.openxmlformats.org/officeDocument/2006/math">
                    <m:r>
                      <m:rPr>
                        <m:sty m:val="p"/>
                      </m:rPr>
                      <a:rPr lang="el-GR" sz="2400" i="1">
                        <a:latin typeface="Cambria Math" panose="02040503050406030204" pitchFamily="18" charset="0"/>
                        <a:ea typeface="Cambria Math" panose="02040503050406030204" pitchFamily="18" charset="0"/>
                        <a:cs typeface="Times New Roman" panose="02020603050405020304" pitchFamily="18" charset="0"/>
                      </a:rPr>
                      <m:t>Ψ</m:t>
                    </m:r>
                    <m:r>
                      <a:rPr lang="fr-FR" sz="2400" i="1">
                        <a:latin typeface="Cambria Math" panose="02040503050406030204" pitchFamily="18" charset="0"/>
                        <a:ea typeface="Cambria Math" panose="02040503050406030204" pitchFamily="18" charset="0"/>
                        <a:cs typeface="Times New Roman" panose="02020603050405020304" pitchFamily="18" charset="0"/>
                      </a:rPr>
                      <m:t>(</m:t>
                    </m:r>
                    <m:r>
                      <a:rPr lang="fr-FR"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fr-FR" sz="2400" i="1">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latin typeface="Cambria Math" panose="02040503050406030204" pitchFamily="18" charset="0"/>
                            <a:ea typeface="Cambria Math" panose="02040503050406030204" pitchFamily="18" charset="0"/>
                            <a:cs typeface="Times New Roman" panose="02020603050405020304" pitchFamily="18" charset="0"/>
                          </a:rPr>
                          <m:t>2</m:t>
                        </m:r>
                      </m:den>
                    </m:f>
                    <m:r>
                      <a:rPr lang="fr-FR" sz="2400" i="1">
                        <a:latin typeface="Cambria Math" panose="02040503050406030204" pitchFamily="18" charset="0"/>
                        <a:ea typeface="Cambria Math" panose="02040503050406030204" pitchFamily="18" charset="0"/>
                        <a:cs typeface="Times New Roman" panose="02020603050405020304" pitchFamily="18" charset="0"/>
                      </a:rPr>
                      <m:t>)</m:t>
                    </m:r>
                  </m:oMath>
                </a14:m>
                <a:r>
                  <a:rPr lang="fr-FR" sz="2400" dirty="0">
                    <a:latin typeface="Times New Roman" panose="02020603050405020304" pitchFamily="18" charset="0"/>
                    <a:cs typeface="Times New Roman" panose="02020603050405020304" pitchFamily="18" charset="0"/>
                  </a:rPr>
                  <a:t> et </a:t>
                </a:r>
                <a14:m>
                  <m:oMath xmlns:m="http://schemas.openxmlformats.org/officeDocument/2006/math">
                    <m:f>
                      <m:fPr>
                        <m:ctrlPr>
                          <a:rPr lang="fr-FR" sz="2400" i="1">
                            <a:latin typeface="Cambria Math" panose="02040503050406030204" pitchFamily="18" charset="0"/>
                            <a:cs typeface="Times New Roman" panose="02020603050405020304" pitchFamily="18" charset="0"/>
                          </a:rPr>
                        </m:ctrlPr>
                      </m:fPr>
                      <m:num>
                        <m:r>
                          <a:rPr lang="fr-FR" sz="2400" b="0" i="1" smtClean="0">
                            <a:latin typeface="Cambria Math" panose="02040503050406030204" pitchFamily="18" charset="0"/>
                            <a:cs typeface="Times New Roman" panose="02020603050405020304" pitchFamily="18" charset="0"/>
                          </a:rPr>
                          <m:t>𝑑</m:t>
                        </m:r>
                        <m:r>
                          <m:rPr>
                            <m:sty m:val="p"/>
                          </m:rPr>
                          <a:rPr lang="el-GR" sz="2400" i="1">
                            <a:latin typeface="Cambria Math" panose="02040503050406030204" pitchFamily="18" charset="0"/>
                            <a:ea typeface="Cambria Math" panose="02040503050406030204" pitchFamily="18" charset="0"/>
                            <a:cs typeface="Times New Roman" panose="02020603050405020304" pitchFamily="18" charset="0"/>
                          </a:rPr>
                          <m:t>Ψ</m:t>
                        </m:r>
                      </m:num>
                      <m:den>
                        <m:r>
                          <a:rPr lang="fr-FR" sz="2400" i="1">
                            <a:latin typeface="Cambria Math" panose="02040503050406030204" pitchFamily="18" charset="0"/>
                            <a:cs typeface="Times New Roman" panose="02020603050405020304" pitchFamily="18" charset="0"/>
                          </a:rPr>
                          <m:t>𝑑</m:t>
                        </m:r>
                        <m:r>
                          <a:rPr lang="fr-FR" sz="2400" b="0" i="1" smtClean="0">
                            <a:latin typeface="Cambria Math" panose="02040503050406030204" pitchFamily="18" charset="0"/>
                            <a:cs typeface="Times New Roman" panose="02020603050405020304" pitchFamily="18" charset="0"/>
                          </a:rPr>
                          <m:t>𝑥</m:t>
                        </m:r>
                      </m:den>
                    </m:f>
                  </m:oMath>
                </a14:m>
                <a:r>
                  <a:rPr lang="fr-FR" sz="2400" dirty="0">
                    <a:ea typeface="Cambria Math" panose="02040503050406030204" pitchFamily="18" charset="0"/>
                    <a:cs typeface="Times New Roman" panose="02020603050405020304" pitchFamily="18" charset="0"/>
                  </a:rPr>
                  <a:t> </a:t>
                </a:r>
                <a14:m>
                  <m:oMath xmlns:m="http://schemas.openxmlformats.org/officeDocument/2006/math">
                    <m:r>
                      <a:rPr lang="fr-FR" sz="2400" i="1">
                        <a:latin typeface="Cambria Math" panose="02040503050406030204" pitchFamily="18" charset="0"/>
                        <a:ea typeface="Cambria Math" panose="02040503050406030204" pitchFamily="18" charset="0"/>
                        <a:cs typeface="Times New Roman" panose="02020603050405020304" pitchFamily="18" charset="0"/>
                      </a:rPr>
                      <m:t>(</m:t>
                    </m:r>
                    <m:f>
                      <m:fPr>
                        <m:ctrlPr>
                          <a:rPr lang="fr-FR" sz="2400" i="1">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latin typeface="Cambria Math" panose="02040503050406030204" pitchFamily="18" charset="0"/>
                            <a:ea typeface="Cambria Math" panose="02040503050406030204" pitchFamily="18" charset="0"/>
                            <a:cs typeface="Times New Roman" panose="02020603050405020304" pitchFamily="18" charset="0"/>
                          </a:rPr>
                          <m:t>2</m:t>
                        </m:r>
                      </m:den>
                    </m:f>
                    <m:r>
                      <a:rPr lang="fr-FR" sz="2400" i="1">
                        <a:latin typeface="Cambria Math" panose="02040503050406030204" pitchFamily="18" charset="0"/>
                        <a:ea typeface="Cambria Math" panose="02040503050406030204" pitchFamily="18" charset="0"/>
                        <a:cs typeface="Times New Roman" panose="02020603050405020304" pitchFamily="18" charset="0"/>
                      </a:rPr>
                      <m:t>)</m:t>
                    </m:r>
                  </m:oMath>
                </a14:m>
                <a:r>
                  <a:rPr lang="fr-FR"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fr-FR"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cs typeface="Times New Roman" panose="02020603050405020304" pitchFamily="18" charset="0"/>
                          </a:rPr>
                          <m:t>𝑑</m:t>
                        </m:r>
                        <m:r>
                          <m:rPr>
                            <m:sty m:val="p"/>
                          </m:rPr>
                          <a:rPr lang="el-GR" sz="2400" i="1">
                            <a:latin typeface="Cambria Math" panose="02040503050406030204" pitchFamily="18" charset="0"/>
                            <a:ea typeface="Cambria Math" panose="02040503050406030204" pitchFamily="18" charset="0"/>
                            <a:cs typeface="Times New Roman" panose="02020603050405020304" pitchFamily="18" charset="0"/>
                          </a:rPr>
                          <m:t>Ψ</m:t>
                        </m:r>
                      </m:num>
                      <m:den>
                        <m:r>
                          <a:rPr lang="fr-FR" sz="2400" i="1">
                            <a:latin typeface="Cambria Math" panose="02040503050406030204" pitchFamily="18" charset="0"/>
                            <a:cs typeface="Times New Roman" panose="02020603050405020304" pitchFamily="18" charset="0"/>
                          </a:rPr>
                          <m:t>𝑑𝑥</m:t>
                        </m:r>
                      </m:den>
                    </m:f>
                  </m:oMath>
                </a14:m>
                <a:r>
                  <a:rPr lang="fr-FR" sz="2400" dirty="0">
                    <a:ea typeface="Cambria Math" panose="02040503050406030204" pitchFamily="18" charset="0"/>
                    <a:cs typeface="Times New Roman" panose="02020603050405020304" pitchFamily="18" charset="0"/>
                  </a:rPr>
                  <a:t> </a:t>
                </a:r>
                <a14:m>
                  <m:oMath xmlns:m="http://schemas.openxmlformats.org/officeDocument/2006/math">
                    <m:r>
                      <a:rPr lang="fr-FR" sz="2400" i="1">
                        <a:latin typeface="Cambria Math" panose="02040503050406030204" pitchFamily="18" charset="0"/>
                        <a:ea typeface="Cambria Math" panose="02040503050406030204" pitchFamily="18" charset="0"/>
                        <a:cs typeface="Times New Roman" panose="02020603050405020304" pitchFamily="18" charset="0"/>
                      </a:rPr>
                      <m:t>(</m:t>
                    </m:r>
                    <m:r>
                      <a:rPr lang="fr-FR"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fr-FR" sz="2400" i="1">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latin typeface="Cambria Math" panose="02040503050406030204" pitchFamily="18" charset="0"/>
                            <a:ea typeface="Cambria Math" panose="02040503050406030204" pitchFamily="18" charset="0"/>
                            <a:cs typeface="Times New Roman" panose="02020603050405020304" pitchFamily="18" charset="0"/>
                          </a:rPr>
                          <m:t>2</m:t>
                        </m:r>
                      </m:den>
                    </m:f>
                    <m:r>
                      <a:rPr lang="fr-FR" sz="2400" i="1">
                        <a:latin typeface="Cambria Math" panose="02040503050406030204" pitchFamily="18" charset="0"/>
                        <a:ea typeface="Cambria Math" panose="02040503050406030204" pitchFamily="18" charset="0"/>
                        <a:cs typeface="Times New Roman" panose="02020603050405020304" pitchFamily="18" charset="0"/>
                      </a:rPr>
                      <m:t>)</m:t>
                    </m:r>
                  </m:oMath>
                </a14:m>
                <a:r>
                  <a:rPr lang="fr-FR" sz="2400" dirty="0">
                    <a:latin typeface="Times New Roman" panose="02020603050405020304" pitchFamily="18" charset="0"/>
                    <a:cs typeface="Times New Roman" panose="02020603050405020304" pitchFamily="18" charset="0"/>
                  </a:rPr>
                  <a:t> </a:t>
                </a:r>
              </a:p>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On considère alors que le système linéaire est équivalent au système cyclique. Cela revient à négliger les effets de bord.</a:t>
                </a:r>
              </a:p>
              <a:p>
                <a:pPr algn="just">
                  <a:spcBef>
                    <a:spcPts val="600"/>
                  </a:spcBef>
                </a:pPr>
                <a:endParaRPr lang="fr-FR" sz="800" dirty="0">
                  <a:solidFill>
                    <a:srgbClr val="FF0000"/>
                  </a:solidFill>
                  <a:latin typeface="Times New Roman" panose="02020603050405020304" pitchFamily="18" charset="0"/>
                  <a:cs typeface="Times New Roman" panose="02020603050405020304" pitchFamily="18" charset="0"/>
                </a:endParaRPr>
              </a:p>
              <a:p>
                <a:pPr algn="just">
                  <a:spcBef>
                    <a:spcPts val="600"/>
                  </a:spcBef>
                </a:pPr>
                <a:r>
                  <a:rPr lang="fr-FR" sz="2400" dirty="0">
                    <a:solidFill>
                      <a:schemeClr val="tx1"/>
                    </a:solidFill>
                    <a:latin typeface="Times New Roman" panose="02020603050405020304" pitchFamily="18" charset="0"/>
                    <a:cs typeface="Times New Roman" panose="02020603050405020304" pitchFamily="18" charset="0"/>
                  </a:rPr>
                  <a:t>On en déduit que A</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B</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b="0" i="1" smtClean="0">
                            <a:solidFill>
                              <a:schemeClr val="tx1"/>
                            </a:solidFill>
                            <a:latin typeface="Cambria Math" panose="02040503050406030204" pitchFamily="18" charset="0"/>
                            <a:cs typeface="Times New Roman" panose="02020603050405020304" pitchFamily="18" charset="0"/>
                          </a:rPr>
                          <m:t>−</m:t>
                        </m:r>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A</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m:t>
                        </m:r>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B</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donc (A-B)</a:t>
                </a:r>
                <a:r>
                  <a:rPr lang="fr-FR" sz="2400" dirty="0">
                    <a:solidFill>
                      <a:schemeClr val="tx1"/>
                    </a:solidFill>
                    <a:cs typeface="Times New Roman" panose="02020603050405020304" pitchFamily="18" charset="0"/>
                  </a:rPr>
                  <a:t> </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b="0" i="1" smtClean="0">
                            <a:solidFill>
                              <a:schemeClr val="tx1"/>
                            </a:solidFill>
                            <a:latin typeface="Cambria Math" panose="02040503050406030204" pitchFamily="18" charset="0"/>
                            <a:cs typeface="Times New Roman" panose="02020603050405020304" pitchFamily="18" charset="0"/>
                          </a:rPr>
                          <m:t>(</m:t>
                        </m:r>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m:t>
                        </m:r>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0</a:t>
                </a:r>
              </a:p>
              <a:p>
                <a:pPr algn="just">
                  <a:spcBef>
                    <a:spcPts val="600"/>
                  </a:spcBef>
                </a:pPr>
                <a:r>
                  <a:rPr lang="fr-FR" sz="2400" dirty="0">
                    <a:solidFill>
                      <a:schemeClr val="tx1"/>
                    </a:solidFill>
                    <a:latin typeface="Times New Roman" panose="02020603050405020304" pitchFamily="18" charset="0"/>
                    <a:cs typeface="Times New Roman" panose="02020603050405020304" pitchFamily="18" charset="0"/>
                  </a:rPr>
                  <a:t>		et  ik(A</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B</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m:t>
                        </m:r>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 ik(A </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m:t>
                        </m:r>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B</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donc (A+B) (</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m:t>
                        </m:r>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0</a:t>
                </a:r>
              </a:p>
            </p:txBody>
          </p:sp>
        </mc:Choice>
        <mc:Fallback xmlns="">
          <p:sp>
            <p:nvSpPr>
              <p:cNvPr id="5" name="Rectangle 4">
                <a:extLst>
                  <a:ext uri="{FF2B5EF4-FFF2-40B4-BE49-F238E27FC236}">
                    <a16:creationId xmlns:a16="http://schemas.microsoft.com/office/drawing/2014/main" id="{F20F682D-C5E9-4114-9237-FF3B8A7E4E4F}"/>
                  </a:ext>
                </a:extLst>
              </p:cNvPr>
              <p:cNvSpPr>
                <a:spLocks noRot="1" noChangeAspect="1" noMove="1" noResize="1" noEditPoints="1" noAdjustHandles="1" noChangeArrowheads="1" noChangeShapeType="1" noTextEdit="1"/>
              </p:cNvSpPr>
              <p:nvPr/>
            </p:nvSpPr>
            <p:spPr>
              <a:xfrm>
                <a:off x="216024" y="1014247"/>
                <a:ext cx="11466990" cy="5697457"/>
              </a:xfrm>
              <a:prstGeom prst="rect">
                <a:avLst/>
              </a:prstGeom>
              <a:blipFill>
                <a:blip r:embed="rId2"/>
                <a:stretch>
                  <a:fillRect l="-797" t="-856" r="-797" b="-2139"/>
                </a:stretch>
              </a:blipFill>
            </p:spPr>
            <p:txBody>
              <a:bodyPr/>
              <a:lstStyle/>
              <a:p>
                <a:r>
                  <a:rPr lang="fr-FR">
                    <a:noFill/>
                  </a:rPr>
                  <a:t> </a:t>
                </a:r>
              </a:p>
            </p:txBody>
          </p:sp>
        </mc:Fallback>
      </mc:AlternateContent>
    </p:spTree>
    <p:extLst>
      <p:ext uri="{BB962C8B-B14F-4D97-AF65-F5344CB8AC3E}">
        <p14:creationId xmlns:p14="http://schemas.microsoft.com/office/powerpoint/2010/main" val="64648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181D998-4D99-4FB2-A93C-98ECFB4FFC6D}"/>
                  </a:ext>
                </a:extLst>
              </p:cNvPr>
              <p:cNvSpPr/>
              <p:nvPr/>
            </p:nvSpPr>
            <p:spPr>
              <a:xfrm>
                <a:off x="216024" y="1182922"/>
                <a:ext cx="11466990" cy="5504264"/>
              </a:xfrm>
              <a:prstGeom prst="rect">
                <a:avLst/>
              </a:prstGeom>
            </p:spPr>
            <p:txBody>
              <a:bodyPr wrap="square">
                <a:spAutoFit/>
              </a:bodyPr>
              <a:lstStyle/>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a:t>
                </a:r>
                <a:r>
                  <a:rPr lang="fr-FR"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Pour respecter ces deux conditions, il faut donc soit que A=B=0 ce qui n’a pas de sens, ou que </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m:t>
                        </m:r>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m:t>
                        </m:r>
                        <m:r>
                          <a:rPr lang="fr-FR" sz="2400" i="1">
                            <a:solidFill>
                              <a:schemeClr val="tx1"/>
                            </a:solidFill>
                            <a:latin typeface="Cambria Math" panose="02040503050406030204" pitchFamily="18" charset="0"/>
                            <a:cs typeface="Times New Roman" panose="02020603050405020304" pitchFamily="18" charset="0"/>
                          </a:rPr>
                          <m:t>𝑖𝑘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sup>
                    </m:sSup>
                  </m:oMath>
                </a14:m>
                <a:r>
                  <a:rPr lang="fr-FR" sz="2400" dirty="0">
                    <a:solidFill>
                      <a:schemeClr val="tx1"/>
                    </a:solidFill>
                    <a:latin typeface="Times New Roman" panose="02020603050405020304" pitchFamily="18" charset="0"/>
                    <a:cs typeface="Times New Roman" panose="02020603050405020304" pitchFamily="18" charset="0"/>
                  </a:rPr>
                  <a:t>) = 2isin(</a:t>
                </a:r>
                <a14:m>
                  <m:oMath xmlns:m="http://schemas.openxmlformats.org/officeDocument/2006/math">
                    <m:r>
                      <a:rPr lang="fr-FR" sz="2400" i="1">
                        <a:solidFill>
                          <a:schemeClr val="tx1"/>
                        </a:solidFill>
                        <a:latin typeface="Cambria Math" panose="02040503050406030204" pitchFamily="18" charset="0"/>
                        <a:cs typeface="Times New Roman" panose="02020603050405020304" pitchFamily="18" charset="0"/>
                      </a:rPr>
                      <m:t>𝑘</m:t>
                    </m:r>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num>
                      <m:den>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oMath>
                </a14:m>
                <a:r>
                  <a:rPr lang="fr-FR" sz="2400" dirty="0">
                    <a:solidFill>
                      <a:schemeClr val="tx1"/>
                    </a:solidFill>
                    <a:latin typeface="Times New Roman" panose="02020603050405020304" pitchFamily="18" charset="0"/>
                    <a:cs typeface="Times New Roman" panose="02020603050405020304" pitchFamily="18" charset="0"/>
                  </a:rPr>
                  <a:t>) = 0</a:t>
                </a:r>
              </a:p>
              <a:p>
                <a:pPr algn="just">
                  <a:spcBef>
                    <a:spcPts val="600"/>
                  </a:spcBef>
                </a:pPr>
                <a:endParaRPr lang="fr-FR" sz="800" dirty="0">
                  <a:solidFill>
                    <a:schemeClr val="tx1"/>
                  </a:solidFill>
                  <a:latin typeface="Times New Roman" panose="02020603050405020304" pitchFamily="18" charset="0"/>
                  <a:cs typeface="Times New Roman" panose="02020603050405020304" pitchFamily="18" charset="0"/>
                </a:endParaRPr>
              </a:p>
              <a:p>
                <a:pPr algn="just">
                  <a:spcBef>
                    <a:spcPts val="600"/>
                  </a:spcBef>
                </a:pPr>
                <a:r>
                  <a:rPr lang="fr-FR"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Donc</a:t>
                </a:r>
                <a:r>
                  <a:rPr lang="fr-FR" sz="2400" dirty="0">
                    <a:solidFill>
                      <a:schemeClr val="tx1"/>
                    </a:solidFill>
                    <a:latin typeface="Times New Roman" panose="02020603050405020304" pitchFamily="18" charset="0"/>
                    <a:cs typeface="Times New Roman" panose="02020603050405020304" pitchFamily="18" charset="0"/>
                  </a:rPr>
                  <a:t> k = </a:t>
                </a:r>
                <a14:m>
                  <m:oMath xmlns:m="http://schemas.openxmlformats.org/officeDocument/2006/math">
                    <m:f>
                      <m:fPr>
                        <m:ctrlP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fr-FR"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r>
                          <a:rPr lang="fr-FR"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fr-FR"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fr-FR"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𝐿</m:t>
                        </m:r>
                      </m:den>
                    </m:f>
                  </m:oMath>
                </a14:m>
                <a:r>
                  <a:rPr lang="fr-FR" sz="2400" dirty="0">
                    <a:solidFill>
                      <a:schemeClr val="tx1"/>
                    </a:solidFill>
                    <a:latin typeface="Times New Roman" panose="02020603050405020304" pitchFamily="18" charset="0"/>
                    <a:cs typeface="Times New Roman" panose="02020603050405020304" pitchFamily="18" charset="0"/>
                  </a:rPr>
                  <a:t> (n entier relatif)</a:t>
                </a: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endParaRPr>
              </a:p>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 ainsi que l’énergie du système </a:t>
                </a:r>
                <a:r>
                  <a:rPr lang="fr-FR" sz="2400" dirty="0">
                    <a:solidFill>
                      <a:srgbClr val="FF0000"/>
                    </a:solidFill>
                    <a:latin typeface="Times New Roman" panose="02020603050405020304" pitchFamily="18" charset="0"/>
                    <a:cs typeface="Times New Roman" panose="02020603050405020304" pitchFamily="18" charset="0"/>
                  </a:rPr>
                  <a:t>E = </a:t>
                </a:r>
                <a14:m>
                  <m:oMath xmlns:m="http://schemas.openxmlformats.org/officeDocument/2006/math">
                    <m:f>
                      <m:fPr>
                        <m:ctrlPr>
                          <a:rPr lang="fr-FR"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fr-FR"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fr-FR" sz="24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fr-FR"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ℏ</m:t>
                            </m:r>
                            <m:r>
                              <a:rPr lang="fr-FR" sz="24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𝑘</m:t>
                            </m:r>
                            <m:r>
                              <a:rPr lang="fr-FR" sz="24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e>
                          <m:sup>
                            <m:r>
                              <a:rPr lang="fr-FR" sz="24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fr-FR" sz="24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2</m:t>
                        </m:r>
                        <m:r>
                          <a:rPr lang="fr-FR" sz="24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𝑚</m:t>
                        </m:r>
                      </m:den>
                    </m:f>
                  </m:oMath>
                </a14:m>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sont donc quantifiées. Toutefois pour un solide de grande dimension (L grand), deux valeurs successives de k et donc d’énergie sont très proches l’une de l’autre. On obtient donc en fait un spectre d’énergie quasiment continu. Il s’agit d’une bande d’énergie permise illimitée.</a:t>
                </a: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a:spcBef>
                    <a:spcPts val="600"/>
                  </a:spcBef>
                  <a:buFont typeface="Wingdings" panose="05000000000000000000" pitchFamily="2" charset="2"/>
                  <a:buChar char="à"/>
                </a:pPr>
                <a:r>
                  <a:rPr lang="fr-FR"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Les fonctions d’onde solution de l’équation de </a:t>
                </a:r>
                <a:r>
                  <a:rPr lang="fr-FR"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Schröedinger</a:t>
                </a:r>
                <a:r>
                  <a:rPr lang="fr-FR"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sont les ondes planes</a:t>
                </a:r>
              </a:p>
              <a:p>
                <a:pPr algn="ctr">
                  <a:spcBef>
                    <a:spcPts val="600"/>
                  </a:spcBef>
                </a:pPr>
                <a14:m>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Ψ</m:t>
                    </m:r>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𝑥</m:t>
                    </m:r>
                    <m:r>
                      <a:rPr lang="fr-FR"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fr-FR" sz="24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fr-FR" sz="2400" i="1" smtClean="0">
                            <a:solidFill>
                              <a:schemeClr val="tx1"/>
                            </a:solidFill>
                            <a:latin typeface="Cambria Math" panose="02040503050406030204" pitchFamily="18" charset="0"/>
                            <a:cs typeface="Times New Roman" panose="02020603050405020304" pitchFamily="18" charset="0"/>
                          </a:rPr>
                        </m:ctrlPr>
                      </m:fPr>
                      <m:num>
                        <m:r>
                          <a:rPr lang="fr-FR" sz="2400" b="0" i="1" smtClean="0">
                            <a:solidFill>
                              <a:schemeClr val="tx1"/>
                            </a:solidFill>
                            <a:latin typeface="Cambria Math" panose="02040503050406030204" pitchFamily="18" charset="0"/>
                            <a:cs typeface="Times New Roman" panose="02020603050405020304" pitchFamily="18" charset="0"/>
                          </a:rPr>
                          <m:t>1</m:t>
                        </m:r>
                      </m:num>
                      <m:den>
                        <m:rad>
                          <m:radPr>
                            <m:degHide m:val="on"/>
                            <m:ctrlPr>
                              <a:rPr lang="fr-FR" sz="2400" i="1" smtClean="0">
                                <a:solidFill>
                                  <a:schemeClr val="tx1"/>
                                </a:solidFill>
                                <a:latin typeface="Cambria Math" panose="02040503050406030204" pitchFamily="18" charset="0"/>
                                <a:cs typeface="Times New Roman" panose="02020603050405020304" pitchFamily="18" charset="0"/>
                              </a:rPr>
                            </m:ctrlPr>
                          </m:radPr>
                          <m:deg/>
                          <m:e>
                            <m:r>
                              <a:rPr lang="fr-FR" sz="2400" b="0" i="1" smtClean="0">
                                <a:solidFill>
                                  <a:schemeClr val="tx1"/>
                                </a:solidFill>
                                <a:latin typeface="Cambria Math" panose="02040503050406030204" pitchFamily="18" charset="0"/>
                                <a:cs typeface="Times New Roman" panose="02020603050405020304" pitchFamily="18" charset="0"/>
                              </a:rPr>
                              <m:t>𝐿</m:t>
                            </m:r>
                          </m:e>
                        </m:rad>
                      </m:den>
                    </m:f>
                    <m:sSup>
                      <m:sSupPr>
                        <m:ctrlPr>
                          <a:rPr lang="fr-FR" sz="2400" i="1">
                            <a:solidFill>
                              <a:schemeClr val="tx1"/>
                            </a:solidFill>
                            <a:latin typeface="Cambria Math" panose="02040503050406030204" pitchFamily="18" charset="0"/>
                            <a:cs typeface="Times New Roman" panose="02020603050405020304" pitchFamily="18" charset="0"/>
                          </a:rPr>
                        </m:ctrlPr>
                      </m:sSupPr>
                      <m:e>
                        <m:r>
                          <a:rPr lang="fr-FR" sz="2400" i="1" smtClean="0">
                            <a:solidFill>
                              <a:schemeClr val="tx1"/>
                            </a:solidFill>
                            <a:latin typeface="Cambria Math" panose="02040503050406030204" pitchFamily="18" charset="0"/>
                            <a:cs typeface="Times New Roman" panose="02020603050405020304" pitchFamily="18" charset="0"/>
                          </a:rPr>
                          <m:t>𝑒</m:t>
                        </m:r>
                      </m:e>
                      <m:sup>
                        <m:r>
                          <a:rPr lang="fr-FR" sz="2400" i="1">
                            <a:solidFill>
                              <a:schemeClr val="tx1"/>
                            </a:solidFill>
                            <a:latin typeface="Cambria Math" panose="02040503050406030204" pitchFamily="18" charset="0"/>
                            <a:cs typeface="Times New Roman" panose="02020603050405020304" pitchFamily="18" charset="0"/>
                          </a:rPr>
                          <m:t>𝑖𝑘𝑥</m:t>
                        </m:r>
                      </m:sup>
                    </m:sSup>
                  </m:oMath>
                </a14:m>
                <a:r>
                  <a:rPr lang="fr-FR" sz="24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5" name="Rectangle 4">
                <a:extLst>
                  <a:ext uri="{FF2B5EF4-FFF2-40B4-BE49-F238E27FC236}">
                    <a16:creationId xmlns:a16="http://schemas.microsoft.com/office/drawing/2014/main" id="{9181D998-4D99-4FB2-A93C-98ECFB4FFC6D}"/>
                  </a:ext>
                </a:extLst>
              </p:cNvPr>
              <p:cNvSpPr>
                <a:spLocks noRot="1" noChangeAspect="1" noMove="1" noResize="1" noEditPoints="1" noAdjustHandles="1" noChangeArrowheads="1" noChangeShapeType="1" noTextEdit="1"/>
              </p:cNvSpPr>
              <p:nvPr/>
            </p:nvSpPr>
            <p:spPr>
              <a:xfrm>
                <a:off x="216024" y="1182922"/>
                <a:ext cx="11466990" cy="5504264"/>
              </a:xfrm>
              <a:prstGeom prst="rect">
                <a:avLst/>
              </a:prstGeom>
              <a:blipFill>
                <a:blip r:embed="rId2"/>
                <a:stretch>
                  <a:fillRect l="-797" t="-886" r="-797"/>
                </a:stretch>
              </a:blipFill>
            </p:spPr>
            <p:txBody>
              <a:bodyPr/>
              <a:lstStyle/>
              <a:p>
                <a:r>
                  <a:rPr lang="fr-FR">
                    <a:noFill/>
                  </a:rPr>
                  <a:t> </a:t>
                </a:r>
              </a:p>
            </p:txBody>
          </p:sp>
        </mc:Fallback>
      </mc:AlternateContent>
      <p:sp>
        <p:nvSpPr>
          <p:cNvPr id="6" name="Titre 1">
            <a:extLst>
              <a:ext uri="{FF2B5EF4-FFF2-40B4-BE49-F238E27FC236}">
                <a16:creationId xmlns:a16="http://schemas.microsoft.com/office/drawing/2014/main" id="{21CEF066-B44F-4D7E-B34B-13E5BAB7AF98}"/>
              </a:ext>
            </a:extLst>
          </p:cNvPr>
          <p:cNvSpPr>
            <a:spLocks noGrp="1"/>
          </p:cNvSpPr>
          <p:nvPr>
            <p:ph type="title"/>
          </p:nvPr>
        </p:nvSpPr>
        <p:spPr>
          <a:xfrm>
            <a:off x="838200" y="18255"/>
            <a:ext cx="10515600" cy="789613"/>
          </a:xfrm>
        </p:spPr>
        <p:txBody>
          <a:bodyPr/>
          <a:lstStyle/>
          <a:p>
            <a:pPr algn="ctr"/>
            <a:r>
              <a:rPr lang="fr-FR" dirty="0">
                <a:solidFill>
                  <a:srgbClr val="0000CC"/>
                </a:solidFill>
              </a:rPr>
              <a:t>Le Modèle des Electrons Libres</a:t>
            </a:r>
          </a:p>
        </p:txBody>
      </p:sp>
    </p:spTree>
    <p:extLst>
      <p:ext uri="{BB962C8B-B14F-4D97-AF65-F5344CB8AC3E}">
        <p14:creationId xmlns:p14="http://schemas.microsoft.com/office/powerpoint/2010/main" val="241382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B3C4C10-140F-4B96-99B7-BB73E3A00DA7}"/>
              </a:ext>
            </a:extLst>
          </p:cNvPr>
          <p:cNvSpPr>
            <a:spLocks noGrp="1"/>
          </p:cNvSpPr>
          <p:nvPr>
            <p:ph type="title"/>
          </p:nvPr>
        </p:nvSpPr>
        <p:spPr>
          <a:xfrm>
            <a:off x="838200" y="18255"/>
            <a:ext cx="10515600" cy="789613"/>
          </a:xfrm>
        </p:spPr>
        <p:txBody>
          <a:bodyPr/>
          <a:lstStyle/>
          <a:p>
            <a:pPr algn="ctr"/>
            <a:r>
              <a:rPr lang="fr-FR" dirty="0">
                <a:solidFill>
                  <a:srgbClr val="0000CC"/>
                </a:solidFill>
              </a:rPr>
              <a:t>Le Modèle des Electrons Libres</a:t>
            </a:r>
          </a:p>
        </p:txBody>
      </p:sp>
      <p:graphicFrame>
        <p:nvGraphicFramePr>
          <p:cNvPr id="5" name="Objet 4">
            <a:extLst>
              <a:ext uri="{FF2B5EF4-FFF2-40B4-BE49-F238E27FC236}">
                <a16:creationId xmlns:a16="http://schemas.microsoft.com/office/drawing/2014/main" id="{5F43CD65-1ACF-4DE9-8220-C055849CC817}"/>
              </a:ext>
            </a:extLst>
          </p:cNvPr>
          <p:cNvGraphicFramePr>
            <a:graphicFrameLocks noChangeAspect="1"/>
          </p:cNvGraphicFramePr>
          <p:nvPr>
            <p:extLst>
              <p:ext uri="{D42A27DB-BD31-4B8C-83A1-F6EECF244321}">
                <p14:modId xmlns:p14="http://schemas.microsoft.com/office/powerpoint/2010/main" val="2116063071"/>
              </p:ext>
            </p:extLst>
          </p:nvPr>
        </p:nvGraphicFramePr>
        <p:xfrm>
          <a:off x="-2393944" y="429183"/>
          <a:ext cx="8687800" cy="6140153"/>
        </p:xfrm>
        <a:graphic>
          <a:graphicData uri="http://schemas.openxmlformats.org/presentationml/2006/ole">
            <mc:AlternateContent xmlns:mc="http://schemas.openxmlformats.org/markup-compatibility/2006">
              <mc:Choice xmlns:v="urn:schemas-microsoft-com:vml" Requires="v">
                <p:oleObj spid="_x0000_s10298" name="Graph" r:id="rId3" imgW="4276440" imgH="3022560" progId="Origin50.Graph">
                  <p:embed/>
                </p:oleObj>
              </mc:Choice>
              <mc:Fallback>
                <p:oleObj name="Graph" r:id="rId3" imgW="4276440" imgH="3022560" progId="Origin50.Graph">
                  <p:embed/>
                  <p:pic>
                    <p:nvPicPr>
                      <p:cNvPr id="0" name=""/>
                      <p:cNvPicPr/>
                      <p:nvPr/>
                    </p:nvPicPr>
                    <p:blipFill>
                      <a:blip r:embed="rId4"/>
                      <a:stretch>
                        <a:fillRect/>
                      </a:stretch>
                    </p:blipFill>
                    <p:spPr>
                      <a:xfrm>
                        <a:off x="-2393944" y="429183"/>
                        <a:ext cx="8687800" cy="6140153"/>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1D486683-5B76-4BA4-B99E-C484B186A360}"/>
              </a:ext>
            </a:extLst>
          </p:cNvPr>
          <p:cNvGraphicFramePr>
            <a:graphicFrameLocks noChangeAspect="1"/>
          </p:cNvGraphicFramePr>
          <p:nvPr>
            <p:extLst>
              <p:ext uri="{D42A27DB-BD31-4B8C-83A1-F6EECF244321}">
                <p14:modId xmlns:p14="http://schemas.microsoft.com/office/powerpoint/2010/main" val="3869833998"/>
              </p:ext>
            </p:extLst>
          </p:nvPr>
        </p:nvGraphicFramePr>
        <p:xfrm>
          <a:off x="5554227" y="877170"/>
          <a:ext cx="6448425" cy="4978400"/>
        </p:xfrm>
        <a:graphic>
          <a:graphicData uri="http://schemas.openxmlformats.org/presentationml/2006/ole">
            <mc:AlternateContent xmlns:mc="http://schemas.openxmlformats.org/markup-compatibility/2006">
              <mc:Choice xmlns:v="urn:schemas-microsoft-com:vml" Requires="v">
                <p:oleObj spid="_x0000_s10299" name="CS ChemDraw Drawing" r:id="rId5" imgW="6448009" imgH="4977635" progId="ChemDraw.Document.6.0">
                  <p:embed/>
                </p:oleObj>
              </mc:Choice>
              <mc:Fallback>
                <p:oleObj name="CS ChemDraw Drawing" r:id="rId5" imgW="6448009" imgH="4977635" progId="ChemDraw.Document.6.0">
                  <p:embed/>
                  <p:pic>
                    <p:nvPicPr>
                      <p:cNvPr id="7" name="Objet 6">
                        <a:extLst>
                          <a:ext uri="{FF2B5EF4-FFF2-40B4-BE49-F238E27FC236}">
                            <a16:creationId xmlns:a16="http://schemas.microsoft.com/office/drawing/2014/main" id="{956973B3-C32C-4878-ACF4-CF8AC74D04C0}"/>
                          </a:ext>
                        </a:extLst>
                      </p:cNvPr>
                      <p:cNvPicPr/>
                      <p:nvPr/>
                    </p:nvPicPr>
                    <p:blipFill>
                      <a:blip r:embed="rId6"/>
                      <a:stretch>
                        <a:fillRect/>
                      </a:stretch>
                    </p:blipFill>
                    <p:spPr>
                      <a:xfrm>
                        <a:off x="5554227" y="877170"/>
                        <a:ext cx="6448425" cy="4978400"/>
                      </a:xfrm>
                      <a:prstGeom prst="rect">
                        <a:avLst/>
                      </a:prstGeom>
                    </p:spPr>
                  </p:pic>
                </p:oleObj>
              </mc:Fallback>
            </mc:AlternateContent>
          </a:graphicData>
        </a:graphic>
      </p:graphicFrame>
      <p:cxnSp>
        <p:nvCxnSpPr>
          <p:cNvPr id="8" name="Connecteur droit avec flèche 7">
            <a:extLst>
              <a:ext uri="{FF2B5EF4-FFF2-40B4-BE49-F238E27FC236}">
                <a16:creationId xmlns:a16="http://schemas.microsoft.com/office/drawing/2014/main" id="{F1A14CD0-CC06-4218-9262-47782D0625A1}"/>
              </a:ext>
            </a:extLst>
          </p:cNvPr>
          <p:cNvCxnSpPr/>
          <p:nvPr/>
        </p:nvCxnSpPr>
        <p:spPr>
          <a:xfrm>
            <a:off x="6238437" y="6188368"/>
            <a:ext cx="513152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Parenthèses 8">
            <a:extLst>
              <a:ext uri="{FF2B5EF4-FFF2-40B4-BE49-F238E27FC236}">
                <a16:creationId xmlns:a16="http://schemas.microsoft.com/office/drawing/2014/main" id="{5AA82199-99D4-405A-99C6-AC7DD1320CDE}"/>
              </a:ext>
            </a:extLst>
          </p:cNvPr>
          <p:cNvSpPr/>
          <p:nvPr/>
        </p:nvSpPr>
        <p:spPr>
          <a:xfrm>
            <a:off x="7804726" y="6059062"/>
            <a:ext cx="1681019" cy="27709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a:extLst>
              <a:ext uri="{FF2B5EF4-FFF2-40B4-BE49-F238E27FC236}">
                <a16:creationId xmlns:a16="http://schemas.microsoft.com/office/drawing/2014/main" id="{64551746-C246-42A7-8F93-23DAB8C62873}"/>
              </a:ext>
            </a:extLst>
          </p:cNvPr>
          <p:cNvSpPr/>
          <p:nvPr/>
        </p:nvSpPr>
        <p:spPr>
          <a:xfrm>
            <a:off x="7804726" y="6132952"/>
            <a:ext cx="1681019" cy="1292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911D6AF3-C514-4375-BC77-6EFCF734C58D}"/>
              </a:ext>
            </a:extLst>
          </p:cNvPr>
          <p:cNvSpPr txBox="1"/>
          <p:nvPr/>
        </p:nvSpPr>
        <p:spPr>
          <a:xfrm>
            <a:off x="7389104" y="6255303"/>
            <a:ext cx="4322618" cy="369332"/>
          </a:xfrm>
          <a:prstGeom prst="rect">
            <a:avLst/>
          </a:prstGeom>
          <a:noFill/>
        </p:spPr>
        <p:txBody>
          <a:bodyPr wrap="square" rtlCol="0">
            <a:spAutoFit/>
          </a:bodyPr>
          <a:lstStyle/>
          <a:p>
            <a:r>
              <a:rPr lang="fr-FR" dirty="0"/>
              <a:t>    -k</a:t>
            </a:r>
            <a:r>
              <a:rPr lang="fr-FR" baseline="-25000" dirty="0"/>
              <a:t>F                   </a:t>
            </a:r>
            <a:r>
              <a:rPr lang="fr-FR" dirty="0"/>
              <a:t>0              k</a:t>
            </a:r>
            <a:r>
              <a:rPr lang="fr-FR" baseline="-25000" dirty="0"/>
              <a:t>F                                               </a:t>
            </a:r>
            <a:r>
              <a:rPr lang="fr-FR" dirty="0"/>
              <a:t>k</a:t>
            </a:r>
          </a:p>
        </p:txBody>
      </p:sp>
      <p:sp>
        <p:nvSpPr>
          <p:cNvPr id="13" name="ZoneTexte 12">
            <a:extLst>
              <a:ext uri="{FF2B5EF4-FFF2-40B4-BE49-F238E27FC236}">
                <a16:creationId xmlns:a16="http://schemas.microsoft.com/office/drawing/2014/main" id="{6C699431-561E-4CCC-83F1-221CADB7EAFA}"/>
              </a:ext>
            </a:extLst>
          </p:cNvPr>
          <p:cNvSpPr txBox="1"/>
          <p:nvPr/>
        </p:nvSpPr>
        <p:spPr>
          <a:xfrm>
            <a:off x="1231609" y="6033670"/>
            <a:ext cx="4322618" cy="369332"/>
          </a:xfrm>
          <a:prstGeom prst="rect">
            <a:avLst/>
          </a:prstGeom>
          <a:noFill/>
        </p:spPr>
        <p:txBody>
          <a:bodyPr wrap="square" rtlCol="0">
            <a:spAutoFit/>
          </a:bodyPr>
          <a:lstStyle/>
          <a:p>
            <a:r>
              <a:rPr lang="fr-FR" dirty="0"/>
              <a:t>    -k</a:t>
            </a:r>
            <a:r>
              <a:rPr lang="fr-FR" baseline="-25000" dirty="0"/>
              <a:t>F                                               </a:t>
            </a:r>
            <a:r>
              <a:rPr lang="fr-FR" dirty="0"/>
              <a:t>              </a:t>
            </a:r>
            <a:r>
              <a:rPr lang="fr-FR" dirty="0" err="1"/>
              <a:t>k</a:t>
            </a:r>
            <a:r>
              <a:rPr lang="fr-FR" baseline="-25000" dirty="0" err="1"/>
              <a:t>F</a:t>
            </a:r>
            <a:r>
              <a:rPr lang="fr-FR" baseline="-25000" dirty="0"/>
              <a:t>      </a:t>
            </a:r>
            <a:endParaRPr lang="fr-FR" dirty="0"/>
          </a:p>
        </p:txBody>
      </p:sp>
    </p:spTree>
    <p:extLst>
      <p:ext uri="{BB962C8B-B14F-4D97-AF65-F5344CB8AC3E}">
        <p14:creationId xmlns:p14="http://schemas.microsoft.com/office/powerpoint/2010/main" val="344479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BD8993F-6684-4AE7-BC8D-6722C9DEC7D6}"/>
              </a:ext>
            </a:extLst>
          </p:cNvPr>
          <p:cNvSpPr>
            <a:spLocks noGrp="1"/>
          </p:cNvSpPr>
          <p:nvPr>
            <p:ph type="title"/>
          </p:nvPr>
        </p:nvSpPr>
        <p:spPr>
          <a:xfrm>
            <a:off x="838200" y="18255"/>
            <a:ext cx="10515600" cy="789613"/>
          </a:xfrm>
        </p:spPr>
        <p:txBody>
          <a:bodyPr/>
          <a:lstStyle/>
          <a:p>
            <a:pPr algn="ctr"/>
            <a:r>
              <a:rPr lang="fr-FR" dirty="0">
                <a:solidFill>
                  <a:srgbClr val="0000CC"/>
                </a:solidFill>
              </a:rPr>
              <a:t>Diagramme de Bandes d’un Solide Réel</a:t>
            </a:r>
          </a:p>
        </p:txBody>
      </p:sp>
      <p:sp>
        <p:nvSpPr>
          <p:cNvPr id="6" name="Rectangle 5">
            <a:extLst>
              <a:ext uri="{FF2B5EF4-FFF2-40B4-BE49-F238E27FC236}">
                <a16:creationId xmlns:a16="http://schemas.microsoft.com/office/drawing/2014/main" id="{571995D1-C35A-4CEB-92DF-637CEE05F78C}"/>
              </a:ext>
            </a:extLst>
          </p:cNvPr>
          <p:cNvSpPr/>
          <p:nvPr/>
        </p:nvSpPr>
        <p:spPr>
          <a:xfrm>
            <a:off x="313673" y="936190"/>
            <a:ext cx="5110583" cy="5786199"/>
          </a:xfrm>
          <a:prstGeom prst="rect">
            <a:avLst/>
          </a:prstGeom>
        </p:spPr>
        <p:txBody>
          <a:bodyPr wrap="square">
            <a:spAutoFit/>
          </a:bodyPr>
          <a:lstStyle/>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Le modèle des électrons libres prédit donc l’existence d’une unique bande d’énergies permises illimitée</a:t>
            </a:r>
            <a:r>
              <a:rPr lang="fr-FR" sz="2400" dirty="0">
                <a:latin typeface="Times New Roman" panose="02020603050405020304" pitchFamily="18" charset="0"/>
                <a:cs typeface="Times New Roman" panose="02020603050405020304" pitchFamily="18" charset="0"/>
              </a:rPr>
              <a:t>.</a:t>
            </a: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En réalité, les électrons dans un solide périodique subissent un potentiel électrostatique périodique créé par les noyaux atomiques. La prise en compte de ce potentiel conduit à l’existence de plusieurs bandes d’énergie séparées par des gaps d’énergies interdites.</a:t>
            </a:r>
          </a:p>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Dans le cas d’électrons fortement liés au noyau, on observe des bandes d’énergie pour chaque niveau électronique d’un atome.</a:t>
            </a:r>
            <a:endParaRPr lang="fr-FR" sz="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graphicFrame>
        <p:nvGraphicFramePr>
          <p:cNvPr id="7" name="Objet 6">
            <a:extLst>
              <a:ext uri="{FF2B5EF4-FFF2-40B4-BE49-F238E27FC236}">
                <a16:creationId xmlns:a16="http://schemas.microsoft.com/office/drawing/2014/main" id="{956973B3-C32C-4878-ACF4-CF8AC74D04C0}"/>
              </a:ext>
            </a:extLst>
          </p:cNvPr>
          <p:cNvGraphicFramePr>
            <a:graphicFrameLocks noChangeAspect="1"/>
          </p:cNvGraphicFramePr>
          <p:nvPr>
            <p:extLst>
              <p:ext uri="{D42A27DB-BD31-4B8C-83A1-F6EECF244321}">
                <p14:modId xmlns:p14="http://schemas.microsoft.com/office/powerpoint/2010/main" val="1779261248"/>
              </p:ext>
            </p:extLst>
          </p:nvPr>
        </p:nvGraphicFramePr>
        <p:xfrm>
          <a:off x="5567779" y="1279079"/>
          <a:ext cx="6400800" cy="4708525"/>
        </p:xfrm>
        <a:graphic>
          <a:graphicData uri="http://schemas.openxmlformats.org/presentationml/2006/ole">
            <mc:AlternateContent xmlns:mc="http://schemas.openxmlformats.org/markup-compatibility/2006">
              <mc:Choice xmlns:v="urn:schemas-microsoft-com:vml" Requires="v">
                <p:oleObj spid="_x0000_s9246" name="CS ChemDraw Drawing" r:id="rId3" imgW="6400800" imgH="4707840" progId="ChemDraw.Document.6.0">
                  <p:embed/>
                </p:oleObj>
              </mc:Choice>
              <mc:Fallback>
                <p:oleObj name="CS ChemDraw Drawing" r:id="rId3" imgW="6400800" imgH="4707840" progId="ChemDraw.Document.6.0">
                  <p:embed/>
                  <p:pic>
                    <p:nvPicPr>
                      <p:cNvPr id="0" name=""/>
                      <p:cNvPicPr/>
                      <p:nvPr/>
                    </p:nvPicPr>
                    <p:blipFill>
                      <a:blip r:embed="rId4"/>
                      <a:stretch>
                        <a:fillRect/>
                      </a:stretch>
                    </p:blipFill>
                    <p:spPr>
                      <a:xfrm>
                        <a:off x="5567779" y="1279079"/>
                        <a:ext cx="6400800" cy="4708525"/>
                      </a:xfrm>
                      <a:prstGeom prst="rect">
                        <a:avLst/>
                      </a:prstGeom>
                    </p:spPr>
                  </p:pic>
                </p:oleObj>
              </mc:Fallback>
            </mc:AlternateContent>
          </a:graphicData>
        </a:graphic>
      </p:graphicFrame>
    </p:spTree>
    <p:extLst>
      <p:ext uri="{BB962C8B-B14F-4D97-AF65-F5344CB8AC3E}">
        <p14:creationId xmlns:p14="http://schemas.microsoft.com/office/powerpoint/2010/main" val="387378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1AB601-3EB6-472A-AB29-A6E24FF06E02}"/>
              </a:ext>
            </a:extLst>
          </p:cNvPr>
          <p:cNvSpPr>
            <a:spLocks noGrp="1"/>
          </p:cNvSpPr>
          <p:nvPr>
            <p:ph type="title"/>
          </p:nvPr>
        </p:nvSpPr>
        <p:spPr>
          <a:xfrm>
            <a:off x="838200" y="18255"/>
            <a:ext cx="10515600" cy="789613"/>
          </a:xfrm>
        </p:spPr>
        <p:txBody>
          <a:bodyPr/>
          <a:lstStyle/>
          <a:p>
            <a:pPr algn="ctr"/>
            <a:r>
              <a:rPr lang="fr-FR" dirty="0">
                <a:solidFill>
                  <a:srgbClr val="0000CC"/>
                </a:solidFill>
              </a:rPr>
              <a:t>Introduction</a:t>
            </a:r>
          </a:p>
        </p:txBody>
      </p:sp>
      <p:sp>
        <p:nvSpPr>
          <p:cNvPr id="3" name="Espace réservé du contenu 2">
            <a:extLst>
              <a:ext uri="{FF2B5EF4-FFF2-40B4-BE49-F238E27FC236}">
                <a16:creationId xmlns:a16="http://schemas.microsoft.com/office/drawing/2014/main" id="{E9554E6E-5222-42BA-B02A-7113E89B9AD1}"/>
              </a:ext>
            </a:extLst>
          </p:cNvPr>
          <p:cNvSpPr>
            <a:spLocks noGrp="1"/>
          </p:cNvSpPr>
          <p:nvPr>
            <p:ph idx="1"/>
          </p:nvPr>
        </p:nvSpPr>
        <p:spPr>
          <a:xfrm>
            <a:off x="838200" y="991118"/>
            <a:ext cx="10515600" cy="4351338"/>
          </a:xfrm>
        </p:spPr>
        <p:txBody>
          <a:bodyPr>
            <a:noAutofit/>
          </a:bodyPr>
          <a:lstStyle/>
          <a:p>
            <a:pPr marL="0" indent="0" algn="just">
              <a:lnSpc>
                <a:spcPct val="100000"/>
              </a:lnSpc>
              <a:spcBef>
                <a:spcPts val="600"/>
              </a:spcBef>
              <a:buNone/>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fr-FR" sz="2400" dirty="0">
                <a:solidFill>
                  <a:srgbClr val="FF0000"/>
                </a:solidFill>
                <a:latin typeface="Times New Roman" panose="02020603050405020304" pitchFamily="18" charset="0"/>
                <a:cs typeface="Times New Roman" panose="02020603050405020304" pitchFamily="18" charset="0"/>
              </a:rPr>
              <a:t>La théorie simple du champ cristallin considère que le seul effet des ligands est de produire un champ électrostatique qui réduit la dégénérescence des orbitales d du métal.</a:t>
            </a:r>
          </a:p>
          <a:p>
            <a:pPr marL="0" indent="0" algn="just">
              <a:lnSpc>
                <a:spcPct val="100000"/>
              </a:lnSpc>
              <a:spcBef>
                <a:spcPts val="600"/>
              </a:spcBef>
              <a:buNone/>
            </a:pPr>
            <a:endParaRPr lang="fr-FR" sz="800" dirty="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r>
              <a:rPr lang="fr-FR" sz="2400" dirty="0">
                <a:latin typeface="Times New Roman" panose="02020603050405020304" pitchFamily="18" charset="0"/>
                <a:cs typeface="Times New Roman" panose="02020603050405020304" pitchFamily="18" charset="0"/>
                <a:sym typeface="Wingdings" panose="05000000000000000000" pitchFamily="2" charset="2"/>
              </a:rPr>
              <a:t>Ce modèle ne reconnaît pas l’existence d’interactions de liaisons spécifiques entre les orbitales des ligands et celles du métal.</a:t>
            </a:r>
          </a:p>
          <a:p>
            <a:pPr marL="0" indent="0" algn="just">
              <a:lnSpc>
                <a:spcPct val="100000"/>
              </a:lnSpc>
              <a:spcBef>
                <a:spcPts val="600"/>
              </a:spcBef>
              <a:buNone/>
            </a:pPr>
            <a:endParaRPr lang="fr-FR" sz="800"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lnSpc>
                <a:spcPct val="100000"/>
              </a:lnSpc>
              <a:spcBef>
                <a:spcPts val="600"/>
              </a:spcBef>
              <a:buNone/>
            </a:pPr>
            <a:r>
              <a:rPr lang="fr-FR" sz="2400" dirty="0">
                <a:latin typeface="Times New Roman" panose="02020603050405020304" pitchFamily="18" charset="0"/>
                <a:cs typeface="Times New Roman" panose="02020603050405020304" pitchFamily="18" charset="0"/>
                <a:sym typeface="Wingdings" panose="05000000000000000000" pitchFamily="2" charset="2"/>
              </a:rPr>
              <a:t>Il n’explique pas pourquoi des ligands neutres comme CO sont à champ fort.</a:t>
            </a:r>
          </a:p>
          <a:p>
            <a:pPr marL="0" indent="0" algn="just">
              <a:lnSpc>
                <a:spcPct val="100000"/>
              </a:lnSpc>
              <a:spcBef>
                <a:spcPts val="600"/>
              </a:spcBef>
              <a:buNone/>
            </a:pPr>
            <a:endParaRPr lang="fr-FR" sz="800"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lnSpc>
                <a:spcPct val="100000"/>
              </a:lnSpc>
              <a:spcBef>
                <a:spcPts val="600"/>
              </a:spcBef>
              <a:buNone/>
            </a:pPr>
            <a:r>
              <a:rPr lang="fr-FR" sz="2400" dirty="0">
                <a:latin typeface="Times New Roman" panose="02020603050405020304" pitchFamily="18" charset="0"/>
                <a:cs typeface="Times New Roman" panose="02020603050405020304" pitchFamily="18" charset="0"/>
                <a:sym typeface="Wingdings" panose="05000000000000000000" pitchFamily="2" charset="2"/>
              </a:rPr>
              <a:t>Il n’explique pas le fait que la répulsion électronique dans le complexe est un peu inférieure à celle de l’ion libre (Effet </a:t>
            </a:r>
            <a:r>
              <a:rPr lang="fr-FR" sz="2400" dirty="0" err="1">
                <a:latin typeface="Times New Roman" panose="02020603050405020304" pitchFamily="18" charset="0"/>
                <a:cs typeface="Times New Roman" panose="02020603050405020304" pitchFamily="18" charset="0"/>
                <a:sym typeface="Wingdings" panose="05000000000000000000" pitchFamily="2" charset="2"/>
              </a:rPr>
              <a:t>néphélauxétique</a:t>
            </a:r>
            <a:r>
              <a:rPr lang="fr-FR" sz="2400" dirty="0">
                <a:latin typeface="Times New Roman" panose="02020603050405020304" pitchFamily="18" charset="0"/>
                <a:cs typeface="Times New Roman" panose="02020603050405020304" pitchFamily="18" charset="0"/>
                <a:sym typeface="Wingdings" panose="05000000000000000000" pitchFamily="2" charset="2"/>
              </a:rPr>
              <a:t>). </a:t>
            </a: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Ceci est une preuve indirecte du partage des électrons entre les ligands et le métal (covalence).</a:t>
            </a:r>
          </a:p>
          <a:p>
            <a:pPr marL="0" indent="0" algn="just">
              <a:lnSpc>
                <a:spcPct val="100000"/>
              </a:lnSpc>
              <a:spcBef>
                <a:spcPts val="600"/>
              </a:spcBef>
              <a:buNone/>
            </a:pPr>
            <a:endParaRPr lang="fr-FR" sz="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lgn="just">
              <a:lnSpc>
                <a:spcPct val="100000"/>
              </a:lnSpc>
              <a:spcBef>
                <a:spcPts val="600"/>
              </a:spcBef>
              <a:buNone/>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Pour cette raison, la théorie du champ de ligands </a:t>
            </a:r>
            <a:r>
              <a:rPr lang="fr-FR" sz="2400" dirty="0">
                <a:solidFill>
                  <a:srgbClr val="FF0000"/>
                </a:solidFill>
                <a:latin typeface="Times New Roman" panose="02020603050405020304" pitchFamily="18" charset="0"/>
                <a:cs typeface="Times New Roman" panose="02020603050405020304" pitchFamily="18" charset="0"/>
              </a:rPr>
              <a:t>a été introduite en 1957 par Griffith et Orgel. Elle fait appel à la théorie des orbitales moléculaires pour décrire la liaison entre le métal et les ligands.</a:t>
            </a:r>
          </a:p>
        </p:txBody>
      </p:sp>
    </p:spTree>
    <p:extLst>
      <p:ext uri="{BB962C8B-B14F-4D97-AF65-F5344CB8AC3E}">
        <p14:creationId xmlns:p14="http://schemas.microsoft.com/office/powerpoint/2010/main" val="1634585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43665F7-F67D-48CB-8192-7E5837A6825E}"/>
                  </a:ext>
                </a:extLst>
              </p:cNvPr>
              <p:cNvSpPr/>
              <p:nvPr/>
            </p:nvSpPr>
            <p:spPr>
              <a:xfrm>
                <a:off x="471045" y="827791"/>
                <a:ext cx="11286846" cy="5674695"/>
              </a:xfrm>
              <a:prstGeom prst="rect">
                <a:avLst/>
              </a:prstGeom>
            </p:spPr>
            <p:txBody>
              <a:bodyPr wrap="square">
                <a:spAutoFit/>
              </a:bodyPr>
              <a:lstStyle/>
              <a:p>
                <a:pPr marL="342900" indent="-342900" algn="just">
                  <a:spcBef>
                    <a:spcPts val="600"/>
                  </a:spcBef>
                  <a:buFont typeface="Wingdings" panose="05000000000000000000" pitchFamily="2" charset="2"/>
                  <a:buChar char="à"/>
                </a:pPr>
                <a:r>
                  <a:rPr lang="fr-FR" sz="2400" dirty="0">
                    <a:latin typeface="Times New Roman" panose="02020603050405020304" pitchFamily="18" charset="0"/>
                    <a:cs typeface="Times New Roman" panose="02020603050405020304" pitchFamily="18" charset="0"/>
                    <a:sym typeface="Wingdings" panose="05000000000000000000" pitchFamily="2" charset="2"/>
                  </a:rPr>
                  <a:t>En l’absence de champs électrique, toutes les niveaux d’énergie correspondant à des valeurs de k comprises entre –k</a:t>
                </a:r>
                <a:r>
                  <a:rPr lang="fr-FR" sz="2400" baseline="-25000" dirty="0">
                    <a:latin typeface="Times New Roman" panose="02020603050405020304" pitchFamily="18" charset="0"/>
                    <a:cs typeface="Times New Roman" panose="02020603050405020304" pitchFamily="18" charset="0"/>
                    <a:sym typeface="Wingdings" panose="05000000000000000000" pitchFamily="2" charset="2"/>
                  </a:rPr>
                  <a:t>F</a:t>
                </a:r>
                <a:r>
                  <a:rPr lang="fr-FR" sz="2400" dirty="0">
                    <a:latin typeface="Times New Roman" panose="02020603050405020304" pitchFamily="18" charset="0"/>
                    <a:cs typeface="Times New Roman" panose="02020603050405020304" pitchFamily="18" charset="0"/>
                    <a:sym typeface="Wingdings" panose="05000000000000000000" pitchFamily="2" charset="2"/>
                  </a:rPr>
                  <a:t> et k</a:t>
                </a:r>
                <a:r>
                  <a:rPr lang="fr-FR" sz="2400" baseline="-25000" dirty="0">
                    <a:latin typeface="Times New Roman" panose="02020603050405020304" pitchFamily="18" charset="0"/>
                    <a:cs typeface="Times New Roman" panose="02020603050405020304" pitchFamily="18" charset="0"/>
                    <a:sym typeface="Wingdings" panose="05000000000000000000" pitchFamily="2" charset="2"/>
                  </a:rPr>
                  <a:t>F</a:t>
                </a:r>
                <a:r>
                  <a:rPr lang="fr-FR" sz="2400" dirty="0">
                    <a:latin typeface="Times New Roman" panose="02020603050405020304" pitchFamily="18" charset="0"/>
                    <a:cs typeface="Times New Roman" panose="02020603050405020304" pitchFamily="18" charset="0"/>
                    <a:sym typeface="Wingdings" panose="05000000000000000000" pitchFamily="2" charset="2"/>
                  </a:rPr>
                  <a:t> sont occupés à 0K</a:t>
                </a:r>
                <a:r>
                  <a:rPr lang="fr-FR" sz="2400" dirty="0">
                    <a:latin typeface="Times New Roman" panose="02020603050405020304" pitchFamily="18" charset="0"/>
                    <a:cs typeface="Times New Roman" panose="02020603050405020304" pitchFamily="18" charset="0"/>
                  </a:rPr>
                  <a:t>.</a:t>
                </a:r>
              </a:p>
              <a:p>
                <a:pPr marL="342900" indent="-342900" algn="just">
                  <a:spcBef>
                    <a:spcPts val="600"/>
                  </a:spcBef>
                  <a:buFont typeface="Wingdings" panose="05000000000000000000" pitchFamily="2" charset="2"/>
                  <a:buChar char="à"/>
                </a:pPr>
                <a:endParaRPr lang="fr-FR" sz="2400" dirty="0">
                  <a:latin typeface="Times New Roman" panose="02020603050405020304" pitchFamily="18" charset="0"/>
                  <a:cs typeface="Times New Roman" panose="02020603050405020304" pitchFamily="18" charset="0"/>
                </a:endParaRPr>
              </a:p>
              <a:p>
                <a:pPr marL="342900" indent="-342900" algn="just">
                  <a:spcBef>
                    <a:spcPts val="600"/>
                  </a:spcBef>
                  <a:buFont typeface="Wingdings" panose="05000000000000000000" pitchFamily="2" charset="2"/>
                  <a:buChar char="à"/>
                </a:pPr>
                <a:endParaRPr lang="fr-FR" sz="2400" dirty="0">
                  <a:latin typeface="Times New Roman" panose="02020603050405020304" pitchFamily="18" charset="0"/>
                  <a:cs typeface="Times New Roman" panose="02020603050405020304" pitchFamily="18" charset="0"/>
                </a:endParaRPr>
              </a:p>
              <a:p>
                <a:pPr marL="342900" indent="-342900" algn="just">
                  <a:spcBef>
                    <a:spcPts val="600"/>
                  </a:spcBef>
                  <a:buFont typeface="Wingdings" panose="05000000000000000000" pitchFamily="2" charset="2"/>
                  <a:buChar char="à"/>
                </a:pPr>
                <a:r>
                  <a:rPr lang="fr-FR" sz="2400" dirty="0">
                    <a:latin typeface="Times New Roman" panose="02020603050405020304" pitchFamily="18" charset="0"/>
                    <a:cs typeface="Times New Roman" panose="02020603050405020304" pitchFamily="18" charset="0"/>
                  </a:rPr>
                  <a:t>En présence d’un champ électrique, les électrons vont être mis en mouvement</a:t>
                </a:r>
              </a:p>
              <a:p>
                <a:pPr algn="just">
                  <a:spcBef>
                    <a:spcPts val="600"/>
                  </a:spcBef>
                </a:pPr>
                <a:r>
                  <a:rPr lang="fr-FR" sz="2400" dirty="0">
                    <a:latin typeface="Times New Roman" panose="02020603050405020304" pitchFamily="18" charset="0"/>
                    <a:cs typeface="Times New Roman" panose="02020603050405020304" pitchFamily="18" charset="0"/>
                  </a:rPr>
                  <a:t>                               Quantité de mouvement </a:t>
                </a:r>
                <a14:m>
                  <m:oMath xmlns:m="http://schemas.openxmlformats.org/officeDocument/2006/math">
                    <m:acc>
                      <m:accPr>
                        <m:chr m:val="⃗"/>
                        <m:ctrlPr>
                          <a:rPr lang="fr-FR" sz="2400" i="1" smtClean="0">
                            <a:latin typeface="Cambria Math" panose="02040503050406030204" pitchFamily="18" charset="0"/>
                            <a:cs typeface="Times New Roman" panose="02020603050405020304" pitchFamily="18" charset="0"/>
                          </a:rPr>
                        </m:ctrlPr>
                      </m:accPr>
                      <m:e>
                        <m:r>
                          <a:rPr lang="fr-FR" sz="2400" b="0" i="1" smtClean="0">
                            <a:latin typeface="Cambria Math" panose="02040503050406030204" pitchFamily="18" charset="0"/>
                            <a:cs typeface="Times New Roman" panose="02020603050405020304" pitchFamily="18" charset="0"/>
                          </a:rPr>
                          <m:t>𝑝</m:t>
                        </m:r>
                      </m:e>
                    </m:acc>
                    <m:r>
                      <a:rPr lang="fr-FR" sz="2400" b="0" i="0" smtClean="0">
                        <a:latin typeface="Cambria Math" panose="02040503050406030204" pitchFamily="18" charset="0"/>
                        <a:cs typeface="Times New Roman" panose="02020603050405020304" pitchFamily="18" charset="0"/>
                      </a:rPr>
                      <m:t>= </m:t>
                    </m:r>
                    <m:r>
                      <a:rPr lang="fr-FR" sz="2400" i="1" smtClean="0">
                        <a:latin typeface="Cambria Math" panose="02040503050406030204" pitchFamily="18" charset="0"/>
                        <a:ea typeface="Cambria Math" panose="02040503050406030204" pitchFamily="18" charset="0"/>
                        <a:cs typeface="Times New Roman" panose="02020603050405020304" pitchFamily="18" charset="0"/>
                      </a:rPr>
                      <m:t>ℏ</m:t>
                    </m:r>
                    <m:acc>
                      <m:accPr>
                        <m:chr m:val="⃗"/>
                        <m:ctrlPr>
                          <a:rPr lang="fr-FR" sz="2400" i="1">
                            <a:latin typeface="Cambria Math" panose="02040503050406030204" pitchFamily="18" charset="0"/>
                            <a:cs typeface="Times New Roman" panose="02020603050405020304" pitchFamily="18" charset="0"/>
                          </a:rPr>
                        </m:ctrlPr>
                      </m:accPr>
                      <m:e>
                        <m:r>
                          <a:rPr lang="fr-FR" sz="2400" b="0" i="1" smtClean="0">
                            <a:latin typeface="Cambria Math" panose="02040503050406030204" pitchFamily="18" charset="0"/>
                            <a:cs typeface="Times New Roman" panose="02020603050405020304" pitchFamily="18" charset="0"/>
                          </a:rPr>
                          <m:t>𝑘</m:t>
                        </m:r>
                      </m:e>
                    </m:acc>
                  </m:oMath>
                </a14:m>
                <a:endParaRPr lang="fr-FR" sz="2400" dirty="0">
                  <a:latin typeface="Times New Roman" panose="02020603050405020304" pitchFamily="18" charset="0"/>
                  <a:cs typeface="Times New Roman" panose="02020603050405020304" pitchFamily="18" charset="0"/>
                </a:endParaRPr>
              </a:p>
              <a:p>
                <a:pPr algn="just">
                  <a:spcBef>
                    <a:spcPts val="600"/>
                  </a:spcBef>
                </a:pPr>
                <a:r>
                  <a:rPr lang="fr-FR" sz="2400" dirty="0">
                    <a:latin typeface="Times New Roman" panose="02020603050405020304" pitchFamily="18" charset="0"/>
                    <a:cs typeface="Times New Roman" panose="02020603050405020304" pitchFamily="18" charset="0"/>
                  </a:rPr>
                  <a:t>                                          et </a:t>
                </a:r>
                <a14:m>
                  <m:oMath xmlns:m="http://schemas.openxmlformats.org/officeDocument/2006/math">
                    <m:f>
                      <m:fPr>
                        <m:ctrlPr>
                          <a:rPr lang="fr-FR" sz="2400" i="1" smtClean="0">
                            <a:latin typeface="Cambria Math" panose="02040503050406030204" pitchFamily="18" charset="0"/>
                            <a:cs typeface="Times New Roman" panose="02020603050405020304" pitchFamily="18" charset="0"/>
                          </a:rPr>
                        </m:ctrlPr>
                      </m:fPr>
                      <m:num>
                        <m:r>
                          <a:rPr lang="fr-FR" sz="2400" b="0" i="1" smtClean="0">
                            <a:latin typeface="Cambria Math" panose="02040503050406030204" pitchFamily="18" charset="0"/>
                            <a:cs typeface="Times New Roman" panose="02020603050405020304" pitchFamily="18" charset="0"/>
                          </a:rPr>
                          <m:t>𝑑</m:t>
                        </m:r>
                        <m:acc>
                          <m:accPr>
                            <m:chr m:val="⃗"/>
                            <m:ctrlPr>
                              <a:rPr lang="fr-FR" sz="2400" i="1">
                                <a:latin typeface="Cambria Math" panose="02040503050406030204" pitchFamily="18" charset="0"/>
                                <a:cs typeface="Times New Roman" panose="02020603050405020304" pitchFamily="18" charset="0"/>
                              </a:rPr>
                            </m:ctrlPr>
                          </m:accPr>
                          <m:e>
                            <m:r>
                              <a:rPr lang="fr-FR" sz="2400" i="1">
                                <a:latin typeface="Cambria Math" panose="02040503050406030204" pitchFamily="18" charset="0"/>
                                <a:cs typeface="Times New Roman" panose="02020603050405020304" pitchFamily="18" charset="0"/>
                              </a:rPr>
                              <m:t>𝑝</m:t>
                            </m:r>
                          </m:e>
                        </m:acc>
                      </m:num>
                      <m:den>
                        <m:r>
                          <a:rPr lang="fr-FR" sz="2400" b="0" i="1" smtClean="0">
                            <a:latin typeface="Cambria Math" panose="02040503050406030204" pitchFamily="18" charset="0"/>
                            <a:cs typeface="Times New Roman" panose="02020603050405020304" pitchFamily="18" charset="0"/>
                          </a:rPr>
                          <m:t>𝑑𝑡</m:t>
                        </m:r>
                      </m:den>
                    </m:f>
                    <m:r>
                      <a:rPr lang="fr-FR" sz="2400" b="0" i="0" smtClean="0">
                        <a:latin typeface="Cambria Math" panose="02040503050406030204" pitchFamily="18" charset="0"/>
                        <a:cs typeface="Times New Roman" panose="02020603050405020304" pitchFamily="18" charset="0"/>
                      </a:rPr>
                      <m:t>=</m:t>
                    </m:r>
                    <m:acc>
                      <m:accPr>
                        <m:chr m:val="⃗"/>
                        <m:ctrlPr>
                          <a:rPr lang="fr-FR" sz="2400" i="1">
                            <a:latin typeface="Cambria Math" panose="02040503050406030204" pitchFamily="18" charset="0"/>
                            <a:cs typeface="Times New Roman" panose="02020603050405020304" pitchFamily="18" charset="0"/>
                          </a:rPr>
                        </m:ctrlPr>
                      </m:accPr>
                      <m:e>
                        <m:r>
                          <a:rPr lang="fr-FR" sz="2400" b="0" i="1" smtClean="0">
                            <a:latin typeface="Cambria Math" panose="02040503050406030204" pitchFamily="18" charset="0"/>
                            <a:cs typeface="Times New Roman" panose="02020603050405020304" pitchFamily="18" charset="0"/>
                          </a:rPr>
                          <m:t>𝐹</m:t>
                        </m:r>
                      </m:e>
                    </m:acc>
                    <m:r>
                      <a:rPr lang="fr-FR" sz="2400" b="0" i="0" smtClean="0">
                        <a:latin typeface="Cambria Math" panose="02040503050406030204" pitchFamily="18" charset="0"/>
                        <a:cs typeface="Times New Roman" panose="02020603050405020304" pitchFamily="18" charset="0"/>
                      </a:rPr>
                      <m:t>=−</m:t>
                    </m:r>
                    <m:r>
                      <m:rPr>
                        <m:sty m:val="p"/>
                      </m:rPr>
                      <a:rPr lang="fr-FR" sz="2400" b="0" i="0" smtClean="0">
                        <a:latin typeface="Cambria Math" panose="02040503050406030204" pitchFamily="18" charset="0"/>
                        <a:cs typeface="Times New Roman" panose="02020603050405020304" pitchFamily="18" charset="0"/>
                      </a:rPr>
                      <m:t>e</m:t>
                    </m:r>
                    <m:acc>
                      <m:accPr>
                        <m:chr m:val="⃗"/>
                        <m:ctrlPr>
                          <a:rPr lang="fr-FR" sz="2400" i="1">
                            <a:latin typeface="Cambria Math" panose="02040503050406030204" pitchFamily="18" charset="0"/>
                            <a:cs typeface="Times New Roman" panose="02020603050405020304" pitchFamily="18" charset="0"/>
                          </a:rPr>
                        </m:ctrlPr>
                      </m:accPr>
                      <m:e>
                        <m:r>
                          <a:rPr lang="fr-FR" sz="2400" b="0" i="1" smtClean="0">
                            <a:latin typeface="Cambria Math" panose="02040503050406030204" pitchFamily="18" charset="0"/>
                            <a:cs typeface="Times New Roman" panose="02020603050405020304" pitchFamily="18" charset="0"/>
                          </a:rPr>
                          <m:t>𝐸</m:t>
                        </m:r>
                      </m:e>
                    </m:acc>
                  </m:oMath>
                </a14:m>
                <a:endParaRPr lang="fr-FR" sz="2400" dirty="0">
                  <a:latin typeface="Times New Roman" panose="02020603050405020304" pitchFamily="18" charset="0"/>
                  <a:cs typeface="Times New Roman" panose="02020603050405020304" pitchFamily="18" charset="0"/>
                </a:endParaRPr>
              </a:p>
              <a:p>
                <a:pPr algn="just">
                  <a:spcBef>
                    <a:spcPts val="600"/>
                  </a:spcBef>
                </a:pPr>
                <a:r>
                  <a:rPr lang="fr-FR" sz="2400" dirty="0">
                    <a:latin typeface="Times New Roman" panose="02020603050405020304" pitchFamily="18" charset="0"/>
                    <a:cs typeface="Times New Roman" panose="02020603050405020304" pitchFamily="18" charset="0"/>
                  </a:rPr>
                  <a:t>			d’où </a:t>
                </a:r>
                <a14:m>
                  <m:oMath xmlns:m="http://schemas.openxmlformats.org/officeDocument/2006/math">
                    <m:acc>
                      <m:accPr>
                        <m:chr m:val="⃗"/>
                        <m:ctrlPr>
                          <a:rPr lang="fr-FR" sz="2400" i="1">
                            <a:latin typeface="Cambria Math" panose="02040503050406030204" pitchFamily="18" charset="0"/>
                            <a:cs typeface="Times New Roman" panose="02020603050405020304" pitchFamily="18" charset="0"/>
                          </a:rPr>
                        </m:ctrlPr>
                      </m:accPr>
                      <m:e>
                        <m:r>
                          <a:rPr lang="fr-FR" sz="2400" i="1">
                            <a:latin typeface="Cambria Math" panose="02040503050406030204" pitchFamily="18" charset="0"/>
                            <a:cs typeface="Times New Roman" panose="02020603050405020304" pitchFamily="18" charset="0"/>
                          </a:rPr>
                          <m:t>𝑝</m:t>
                        </m:r>
                      </m:e>
                    </m:acc>
                    <m:r>
                      <a:rPr lang="fr-FR" sz="2400" i="1">
                        <a:latin typeface="Cambria Math" panose="02040503050406030204" pitchFamily="18" charset="0"/>
                        <a:cs typeface="Times New Roman" panose="02020603050405020304" pitchFamily="18" charset="0"/>
                      </a:rPr>
                      <m:t> </m:t>
                    </m:r>
                  </m:oMath>
                </a14:m>
                <a:r>
                  <a:rPr lang="fr-FR"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sz="2400" i="1">
                            <a:latin typeface="Cambria Math" panose="02040503050406030204" pitchFamily="18" charset="0"/>
                            <a:cs typeface="Times New Roman" panose="02020603050405020304" pitchFamily="18" charset="0"/>
                          </a:rPr>
                        </m:ctrlPr>
                      </m:accPr>
                      <m:e>
                        <m:r>
                          <a:rPr lang="fr-FR" sz="2400" i="1">
                            <a:latin typeface="Cambria Math" panose="02040503050406030204" pitchFamily="18" charset="0"/>
                            <a:cs typeface="Times New Roman" panose="02020603050405020304" pitchFamily="18" charset="0"/>
                          </a:rPr>
                          <m:t>𝑝</m:t>
                        </m:r>
                        <m:r>
                          <a:rPr lang="fr-FR" sz="2400" b="0" i="1" baseline="-25000" smtClean="0">
                            <a:latin typeface="Cambria Math" panose="02040503050406030204" pitchFamily="18" charset="0"/>
                            <a:cs typeface="Times New Roman" panose="02020603050405020304" pitchFamily="18" charset="0"/>
                          </a:rPr>
                          <m:t>0</m:t>
                        </m:r>
                      </m:e>
                    </m:acc>
                    <m:r>
                      <a:rPr lang="fr-FR" sz="2400" i="1">
                        <a:latin typeface="Cambria Math" panose="02040503050406030204" pitchFamily="18" charset="0"/>
                        <a:cs typeface="Times New Roman" panose="02020603050405020304" pitchFamily="18" charset="0"/>
                      </a:rPr>
                      <m:t> </m:t>
                    </m:r>
                    <m:r>
                      <a:rPr lang="fr-FR" sz="2400">
                        <a:latin typeface="Cambria Math" panose="02040503050406030204" pitchFamily="18" charset="0"/>
                        <a:cs typeface="Times New Roman" panose="02020603050405020304" pitchFamily="18" charset="0"/>
                      </a:rPr>
                      <m:t>−</m:t>
                    </m:r>
                    <m:r>
                      <m:rPr>
                        <m:sty m:val="p"/>
                      </m:rPr>
                      <a:rPr lang="fr-FR" sz="2400">
                        <a:latin typeface="Cambria Math" panose="02040503050406030204" pitchFamily="18" charset="0"/>
                        <a:cs typeface="Times New Roman" panose="02020603050405020304" pitchFamily="18" charset="0"/>
                      </a:rPr>
                      <m:t>e</m:t>
                    </m:r>
                    <m:acc>
                      <m:accPr>
                        <m:chr m:val="⃗"/>
                        <m:ctrlPr>
                          <a:rPr lang="fr-FR" sz="2400" i="1">
                            <a:latin typeface="Cambria Math" panose="02040503050406030204" pitchFamily="18" charset="0"/>
                            <a:cs typeface="Times New Roman" panose="02020603050405020304" pitchFamily="18" charset="0"/>
                          </a:rPr>
                        </m:ctrlPr>
                      </m:accPr>
                      <m:e>
                        <m:r>
                          <a:rPr lang="fr-FR" sz="2400" i="1">
                            <a:latin typeface="Cambria Math" panose="02040503050406030204" pitchFamily="18" charset="0"/>
                            <a:cs typeface="Times New Roman" panose="02020603050405020304" pitchFamily="18" charset="0"/>
                          </a:rPr>
                          <m:t>𝐸</m:t>
                        </m:r>
                      </m:e>
                    </m:acc>
                  </m:oMath>
                </a14:m>
                <a:r>
                  <a:rPr lang="fr-FR" sz="2400" dirty="0">
                    <a:latin typeface="Times New Roman" panose="02020603050405020304" pitchFamily="18" charset="0"/>
                    <a:cs typeface="Times New Roman" panose="02020603050405020304" pitchFamily="18" charset="0"/>
                  </a:rPr>
                  <a:t>t  et </a:t>
                </a:r>
                <a14:m>
                  <m:oMath xmlns:m="http://schemas.openxmlformats.org/officeDocument/2006/math">
                    <m:acc>
                      <m:accPr>
                        <m:chr m:val="⃗"/>
                        <m:ctrlPr>
                          <a:rPr lang="fr-FR" sz="2400" i="1">
                            <a:latin typeface="Cambria Math" panose="02040503050406030204" pitchFamily="18" charset="0"/>
                            <a:cs typeface="Times New Roman" panose="02020603050405020304" pitchFamily="18" charset="0"/>
                          </a:rPr>
                        </m:ctrlPr>
                      </m:accPr>
                      <m:e>
                        <m:r>
                          <a:rPr lang="fr-FR" sz="2400" i="1">
                            <a:latin typeface="Cambria Math" panose="02040503050406030204" pitchFamily="18" charset="0"/>
                            <a:cs typeface="Times New Roman" panose="02020603050405020304" pitchFamily="18" charset="0"/>
                          </a:rPr>
                          <m:t>𝑘</m:t>
                        </m:r>
                      </m:e>
                    </m:acc>
                    <m:r>
                      <a:rPr lang="fr-FR" sz="2400" b="0" i="1" smtClean="0">
                        <a:latin typeface="Cambria Math" panose="02040503050406030204" pitchFamily="18" charset="0"/>
                        <a:cs typeface="Times New Roman" panose="02020603050405020304" pitchFamily="18" charset="0"/>
                      </a:rPr>
                      <m:t>=</m:t>
                    </m:r>
                    <m:acc>
                      <m:accPr>
                        <m:chr m:val="⃗"/>
                        <m:ctrlPr>
                          <a:rPr lang="fr-FR" sz="2400" i="1">
                            <a:latin typeface="Cambria Math" panose="02040503050406030204" pitchFamily="18" charset="0"/>
                            <a:cs typeface="Times New Roman" panose="02020603050405020304" pitchFamily="18" charset="0"/>
                          </a:rPr>
                        </m:ctrlPr>
                      </m:accPr>
                      <m:e>
                        <m:r>
                          <a:rPr lang="fr-FR" sz="2400" b="0" i="1" smtClean="0">
                            <a:latin typeface="Cambria Math" panose="02040503050406030204" pitchFamily="18" charset="0"/>
                            <a:cs typeface="Times New Roman" panose="02020603050405020304" pitchFamily="18" charset="0"/>
                          </a:rPr>
                          <m:t>𝑘</m:t>
                        </m:r>
                        <m:r>
                          <a:rPr lang="fr-FR" sz="2400" i="1" baseline="-25000">
                            <a:latin typeface="Cambria Math" panose="02040503050406030204" pitchFamily="18" charset="0"/>
                            <a:cs typeface="Times New Roman" panose="02020603050405020304" pitchFamily="18" charset="0"/>
                          </a:rPr>
                          <m:t>0</m:t>
                        </m:r>
                      </m:e>
                    </m:acc>
                    <m:r>
                      <a:rPr lang="fr-FR" sz="2400">
                        <a:latin typeface="Cambria Math" panose="02040503050406030204" pitchFamily="18" charset="0"/>
                        <a:cs typeface="Times New Roman" panose="02020603050405020304" pitchFamily="18" charset="0"/>
                      </a:rPr>
                      <m:t>−</m:t>
                    </m:r>
                    <m:f>
                      <m:fPr>
                        <m:ctrlPr>
                          <a:rPr lang="fr-FR" sz="2400" i="1" smtClean="0">
                            <a:latin typeface="Cambria Math" panose="02040503050406030204" pitchFamily="18" charset="0"/>
                            <a:cs typeface="Times New Roman" panose="02020603050405020304" pitchFamily="18" charset="0"/>
                          </a:rPr>
                        </m:ctrlPr>
                      </m:fPr>
                      <m:num>
                        <m:r>
                          <m:rPr>
                            <m:sty m:val="p"/>
                          </m:rPr>
                          <a:rPr lang="fr-FR" sz="2400">
                            <a:latin typeface="Cambria Math" panose="02040503050406030204" pitchFamily="18" charset="0"/>
                            <a:cs typeface="Times New Roman" panose="02020603050405020304" pitchFamily="18" charset="0"/>
                          </a:rPr>
                          <m:t>e</m:t>
                        </m:r>
                      </m:num>
                      <m:den>
                        <m:r>
                          <a:rPr lang="fr-FR" sz="2400" i="1">
                            <a:latin typeface="Cambria Math" panose="02040503050406030204" pitchFamily="18" charset="0"/>
                            <a:ea typeface="Cambria Math" panose="02040503050406030204" pitchFamily="18" charset="0"/>
                            <a:cs typeface="Times New Roman" panose="02020603050405020304" pitchFamily="18" charset="0"/>
                          </a:rPr>
                          <m:t>ℏ</m:t>
                        </m:r>
                      </m:den>
                    </m:f>
                    <m:acc>
                      <m:accPr>
                        <m:chr m:val="⃗"/>
                        <m:ctrlPr>
                          <a:rPr lang="fr-FR" sz="2400" i="1" smtClean="0">
                            <a:latin typeface="Cambria Math" panose="02040503050406030204" pitchFamily="18" charset="0"/>
                            <a:cs typeface="Times New Roman" panose="02020603050405020304" pitchFamily="18" charset="0"/>
                          </a:rPr>
                        </m:ctrlPr>
                      </m:accPr>
                      <m:e>
                        <m:r>
                          <a:rPr lang="fr-FR" sz="2400" i="1">
                            <a:latin typeface="Cambria Math" panose="02040503050406030204" pitchFamily="18" charset="0"/>
                            <a:cs typeface="Times New Roman" panose="02020603050405020304" pitchFamily="18" charset="0"/>
                          </a:rPr>
                          <m:t>𝐸</m:t>
                        </m:r>
                      </m:e>
                    </m:acc>
                    <m:r>
                      <m:rPr>
                        <m:nor/>
                      </m:rPr>
                      <a:rPr lang="fr-FR" sz="2400" dirty="0">
                        <a:latin typeface="Times New Roman" panose="02020603050405020304" pitchFamily="18" charset="0"/>
                        <a:cs typeface="Times New Roman" panose="02020603050405020304" pitchFamily="18" charset="0"/>
                      </a:rPr>
                      <m:t>t</m:t>
                    </m:r>
                    <m:r>
                      <m:rPr>
                        <m:nor/>
                      </m:rPr>
                      <a:rPr lang="fr-FR" sz="2400" dirty="0">
                        <a:latin typeface="Times New Roman" panose="02020603050405020304" pitchFamily="18" charset="0"/>
                        <a:cs typeface="Times New Roman" panose="02020603050405020304" pitchFamily="18" charset="0"/>
                      </a:rPr>
                      <m:t>	</m:t>
                    </m:r>
                  </m:oMath>
                </a14:m>
                <a:endParaRPr lang="fr-FR" sz="2400" dirty="0">
                  <a:latin typeface="Times New Roman" panose="02020603050405020304" pitchFamily="18" charset="0"/>
                  <a:cs typeface="Times New Roman" panose="02020603050405020304" pitchFamily="18" charset="0"/>
                </a:endParaRPr>
              </a:p>
              <a:p>
                <a:pPr algn="just">
                  <a:spcBef>
                    <a:spcPts val="600"/>
                  </a:spcBef>
                </a:pPr>
                <a:r>
                  <a:rPr lang="fr-FR" sz="2400" dirty="0">
                    <a:latin typeface="Times New Roman" panose="02020603050405020304" pitchFamily="18" charset="0"/>
                    <a:cs typeface="Times New Roman" panose="02020603050405020304" pitchFamily="18" charset="0"/>
                  </a:rPr>
                  <a:t>Les électrons devraient donc être infiniment accélérés. En réalité, ils subissent une force de freinage, due à leur </a:t>
                </a:r>
                <a:r>
                  <a:rPr lang="fr-FR" sz="2400" dirty="0" err="1">
                    <a:latin typeface="Times New Roman" panose="02020603050405020304" pitchFamily="18" charset="0"/>
                    <a:cs typeface="Times New Roman" panose="02020603050405020304" pitchFamily="18" charset="0"/>
                  </a:rPr>
                  <a:t>intéraction</a:t>
                </a:r>
                <a:r>
                  <a:rPr lang="fr-FR" sz="2400" dirty="0">
                    <a:latin typeface="Times New Roman" panose="02020603050405020304" pitchFamily="18" charset="0"/>
                    <a:cs typeface="Times New Roman" panose="02020603050405020304" pitchFamily="18" charset="0"/>
                  </a:rPr>
                  <a:t> avec les noyaux. </a:t>
                </a:r>
                <a:r>
                  <a:rPr lang="fr-FR" sz="2400" dirty="0">
                    <a:solidFill>
                      <a:srgbClr val="FF0000"/>
                    </a:solidFill>
                    <a:latin typeface="Times New Roman" panose="02020603050405020304" pitchFamily="18" charset="0"/>
                    <a:cs typeface="Times New Roman" panose="02020603050405020304" pitchFamily="18" charset="0"/>
                  </a:rPr>
                  <a:t>Après une phase transitoire, un état stationnaire est atteint après un temps </a:t>
                </a:r>
                <a:r>
                  <a:rPr lang="fr-FR" sz="2400" dirty="0">
                    <a:solidFill>
                      <a:srgbClr val="FF0000"/>
                    </a:solidFill>
                    <a:latin typeface="Symbol" panose="05050102010706020507" pitchFamily="18" charset="2"/>
                    <a:cs typeface="Times New Roman" panose="02020603050405020304" pitchFamily="18" charset="0"/>
                  </a:rPr>
                  <a:t>t</a:t>
                </a:r>
                <a:r>
                  <a:rPr lang="fr-FR" sz="2400" dirty="0">
                    <a:solidFill>
                      <a:srgbClr val="FF0000"/>
                    </a:solidFill>
                    <a:latin typeface="Times New Roman" panose="02020603050405020304" pitchFamily="18" charset="0"/>
                    <a:cs typeface="Times New Roman" panose="02020603050405020304" pitchFamily="18" charset="0"/>
                  </a:rPr>
                  <a:t> où la quantité de mouvement devient constante</a:t>
                </a:r>
              </a:p>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sz="2400" i="1">
                            <a:solidFill>
                              <a:srgbClr val="FF0000"/>
                            </a:solidFill>
                            <a:latin typeface="Cambria Math" panose="02040503050406030204" pitchFamily="18" charset="0"/>
                            <a:cs typeface="Times New Roman" panose="02020603050405020304" pitchFamily="18" charset="0"/>
                          </a:rPr>
                        </m:ctrlPr>
                      </m:accPr>
                      <m:e>
                        <m:r>
                          <a:rPr lang="fr-FR" sz="2400" i="1">
                            <a:solidFill>
                              <a:srgbClr val="FF0000"/>
                            </a:solidFill>
                            <a:latin typeface="Cambria Math" panose="02040503050406030204" pitchFamily="18" charset="0"/>
                            <a:cs typeface="Times New Roman" panose="02020603050405020304" pitchFamily="18" charset="0"/>
                          </a:rPr>
                          <m:t>𝑝</m:t>
                        </m:r>
                      </m:e>
                    </m:acc>
                    <m:r>
                      <a:rPr lang="fr-FR" sz="2400" i="1">
                        <a:solidFill>
                          <a:srgbClr val="FF0000"/>
                        </a:solidFill>
                        <a:latin typeface="Cambria Math" panose="02040503050406030204" pitchFamily="18" charset="0"/>
                        <a:cs typeface="Times New Roman" panose="02020603050405020304" pitchFamily="18" charset="0"/>
                      </a:rPr>
                      <m:t> </m:t>
                    </m:r>
                  </m:oMath>
                </a14:m>
                <a:r>
                  <a:rPr lang="fr-FR"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fr-FR" sz="2400" i="1">
                            <a:solidFill>
                              <a:srgbClr val="FF0000"/>
                            </a:solidFill>
                            <a:latin typeface="Cambria Math" panose="02040503050406030204" pitchFamily="18" charset="0"/>
                            <a:cs typeface="Times New Roman" panose="02020603050405020304" pitchFamily="18" charset="0"/>
                          </a:rPr>
                        </m:ctrlPr>
                      </m:accPr>
                      <m:e>
                        <m:r>
                          <a:rPr lang="fr-FR" sz="2400" i="1">
                            <a:solidFill>
                              <a:srgbClr val="FF0000"/>
                            </a:solidFill>
                            <a:latin typeface="Cambria Math" panose="02040503050406030204" pitchFamily="18" charset="0"/>
                            <a:cs typeface="Times New Roman" panose="02020603050405020304" pitchFamily="18" charset="0"/>
                          </a:rPr>
                          <m:t>𝑝</m:t>
                        </m:r>
                        <m:r>
                          <a:rPr lang="fr-FR" sz="2400" i="1" baseline="-25000">
                            <a:solidFill>
                              <a:srgbClr val="FF0000"/>
                            </a:solidFill>
                            <a:latin typeface="Cambria Math" panose="02040503050406030204" pitchFamily="18" charset="0"/>
                            <a:cs typeface="Times New Roman" panose="02020603050405020304" pitchFamily="18" charset="0"/>
                          </a:rPr>
                          <m:t>0</m:t>
                        </m:r>
                      </m:e>
                    </m:acc>
                    <m:r>
                      <a:rPr lang="fr-FR" sz="2400" i="1">
                        <a:solidFill>
                          <a:srgbClr val="FF0000"/>
                        </a:solidFill>
                        <a:latin typeface="Cambria Math" panose="02040503050406030204" pitchFamily="18" charset="0"/>
                        <a:cs typeface="Times New Roman" panose="02020603050405020304" pitchFamily="18" charset="0"/>
                      </a:rPr>
                      <m:t> </m:t>
                    </m:r>
                    <m:r>
                      <a:rPr lang="fr-FR" sz="2400">
                        <a:solidFill>
                          <a:srgbClr val="FF0000"/>
                        </a:solidFill>
                        <a:latin typeface="Cambria Math" panose="02040503050406030204" pitchFamily="18" charset="0"/>
                        <a:cs typeface="Times New Roman" panose="02020603050405020304" pitchFamily="18" charset="0"/>
                      </a:rPr>
                      <m:t>−</m:t>
                    </m:r>
                    <m:r>
                      <m:rPr>
                        <m:sty m:val="p"/>
                      </m:rPr>
                      <a:rPr lang="fr-FR" sz="2400">
                        <a:solidFill>
                          <a:srgbClr val="FF0000"/>
                        </a:solidFill>
                        <a:latin typeface="Cambria Math" panose="02040503050406030204" pitchFamily="18" charset="0"/>
                        <a:cs typeface="Times New Roman" panose="02020603050405020304" pitchFamily="18" charset="0"/>
                      </a:rPr>
                      <m:t>e</m:t>
                    </m:r>
                    <m:acc>
                      <m:accPr>
                        <m:chr m:val="⃗"/>
                        <m:ctrlPr>
                          <a:rPr lang="fr-FR" sz="2400" i="1">
                            <a:solidFill>
                              <a:srgbClr val="FF0000"/>
                            </a:solidFill>
                            <a:latin typeface="Cambria Math" panose="02040503050406030204" pitchFamily="18" charset="0"/>
                            <a:cs typeface="Times New Roman" panose="02020603050405020304" pitchFamily="18" charset="0"/>
                          </a:rPr>
                        </m:ctrlPr>
                      </m:accPr>
                      <m:e>
                        <m:r>
                          <a:rPr lang="fr-FR" sz="2400" i="1">
                            <a:solidFill>
                              <a:srgbClr val="FF0000"/>
                            </a:solidFill>
                            <a:latin typeface="Cambria Math" panose="02040503050406030204" pitchFamily="18" charset="0"/>
                            <a:cs typeface="Times New Roman" panose="02020603050405020304" pitchFamily="18" charset="0"/>
                          </a:rPr>
                          <m:t>𝐸</m:t>
                        </m:r>
                      </m:e>
                    </m:acc>
                  </m:oMath>
                </a14:m>
                <a:r>
                  <a:rPr lang="fr-FR" sz="2400" dirty="0">
                    <a:solidFill>
                      <a:srgbClr val="FF0000"/>
                    </a:solidFill>
                    <a:latin typeface="Symbol" panose="05050102010706020507" pitchFamily="18" charset="2"/>
                    <a:cs typeface="Times New Roman" panose="02020603050405020304" pitchFamily="18" charset="0"/>
                  </a:rPr>
                  <a:t>t  </a:t>
                </a:r>
                <a:r>
                  <a:rPr lang="fr-FR" sz="2400" dirty="0">
                    <a:solidFill>
                      <a:srgbClr val="FF0000"/>
                    </a:solidFill>
                    <a:latin typeface="Times New Roman" panose="02020603050405020304" pitchFamily="18" charset="0"/>
                    <a:cs typeface="Times New Roman" panose="02020603050405020304" pitchFamily="18" charset="0"/>
                  </a:rPr>
                  <a:t>et </a:t>
                </a:r>
                <a14:m>
                  <m:oMath xmlns:m="http://schemas.openxmlformats.org/officeDocument/2006/math">
                    <m:acc>
                      <m:accPr>
                        <m:chr m:val="⃗"/>
                        <m:ctrlPr>
                          <a:rPr lang="fr-FR" sz="2400" i="1">
                            <a:solidFill>
                              <a:srgbClr val="FF0000"/>
                            </a:solidFill>
                            <a:latin typeface="Cambria Math" panose="02040503050406030204" pitchFamily="18" charset="0"/>
                            <a:cs typeface="Times New Roman" panose="02020603050405020304" pitchFamily="18" charset="0"/>
                          </a:rPr>
                        </m:ctrlPr>
                      </m:accPr>
                      <m:e>
                        <m:r>
                          <a:rPr lang="fr-FR" sz="2400" i="1">
                            <a:solidFill>
                              <a:srgbClr val="FF0000"/>
                            </a:solidFill>
                            <a:latin typeface="Cambria Math" panose="02040503050406030204" pitchFamily="18" charset="0"/>
                            <a:cs typeface="Times New Roman" panose="02020603050405020304" pitchFamily="18" charset="0"/>
                          </a:rPr>
                          <m:t>𝑘</m:t>
                        </m:r>
                      </m:e>
                    </m:acc>
                    <m:r>
                      <a:rPr lang="fr-FR" sz="2400" i="1">
                        <a:solidFill>
                          <a:srgbClr val="FF0000"/>
                        </a:solidFill>
                        <a:latin typeface="Cambria Math" panose="02040503050406030204" pitchFamily="18" charset="0"/>
                        <a:cs typeface="Times New Roman" panose="02020603050405020304" pitchFamily="18" charset="0"/>
                      </a:rPr>
                      <m:t>=</m:t>
                    </m:r>
                    <m:acc>
                      <m:accPr>
                        <m:chr m:val="⃗"/>
                        <m:ctrlPr>
                          <a:rPr lang="fr-FR" sz="2400" i="1">
                            <a:solidFill>
                              <a:srgbClr val="FF0000"/>
                            </a:solidFill>
                            <a:latin typeface="Cambria Math" panose="02040503050406030204" pitchFamily="18" charset="0"/>
                            <a:cs typeface="Times New Roman" panose="02020603050405020304" pitchFamily="18" charset="0"/>
                          </a:rPr>
                        </m:ctrlPr>
                      </m:accPr>
                      <m:e>
                        <m:r>
                          <a:rPr lang="fr-FR" sz="2400" i="1">
                            <a:solidFill>
                              <a:srgbClr val="FF0000"/>
                            </a:solidFill>
                            <a:latin typeface="Cambria Math" panose="02040503050406030204" pitchFamily="18" charset="0"/>
                            <a:cs typeface="Times New Roman" panose="02020603050405020304" pitchFamily="18" charset="0"/>
                          </a:rPr>
                          <m:t>𝑘</m:t>
                        </m:r>
                        <m:r>
                          <a:rPr lang="fr-FR" sz="2400" i="1" baseline="-25000">
                            <a:solidFill>
                              <a:srgbClr val="FF0000"/>
                            </a:solidFill>
                            <a:latin typeface="Cambria Math" panose="02040503050406030204" pitchFamily="18" charset="0"/>
                            <a:cs typeface="Times New Roman" panose="02020603050405020304" pitchFamily="18" charset="0"/>
                          </a:rPr>
                          <m:t>0</m:t>
                        </m:r>
                      </m:e>
                    </m:acc>
                    <m:r>
                      <a:rPr lang="fr-FR" sz="2400">
                        <a:solidFill>
                          <a:srgbClr val="FF0000"/>
                        </a:solidFill>
                        <a:latin typeface="Cambria Math" panose="02040503050406030204" pitchFamily="18" charset="0"/>
                        <a:cs typeface="Times New Roman" panose="02020603050405020304" pitchFamily="18" charset="0"/>
                      </a:rPr>
                      <m:t>−</m:t>
                    </m:r>
                    <m:f>
                      <m:fPr>
                        <m:ctrlPr>
                          <a:rPr lang="fr-FR" sz="2400" i="1">
                            <a:solidFill>
                              <a:srgbClr val="FF0000"/>
                            </a:solidFill>
                            <a:latin typeface="Cambria Math" panose="02040503050406030204" pitchFamily="18" charset="0"/>
                            <a:cs typeface="Times New Roman" panose="02020603050405020304" pitchFamily="18" charset="0"/>
                          </a:rPr>
                        </m:ctrlPr>
                      </m:fPr>
                      <m:num>
                        <m:r>
                          <m:rPr>
                            <m:sty m:val="p"/>
                          </m:rPr>
                          <a:rPr lang="fr-FR" sz="2400">
                            <a:solidFill>
                              <a:srgbClr val="FF0000"/>
                            </a:solidFill>
                            <a:latin typeface="Cambria Math" panose="02040503050406030204" pitchFamily="18" charset="0"/>
                            <a:cs typeface="Times New Roman" panose="02020603050405020304" pitchFamily="18" charset="0"/>
                          </a:rPr>
                          <m:t>e</m:t>
                        </m:r>
                      </m:num>
                      <m:den>
                        <m:r>
                          <a:rPr lang="fr-FR"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ℏ</m:t>
                        </m:r>
                      </m:den>
                    </m:f>
                    <m:acc>
                      <m:accPr>
                        <m:chr m:val="⃗"/>
                        <m:ctrlPr>
                          <a:rPr lang="fr-FR" sz="2400" i="1">
                            <a:solidFill>
                              <a:srgbClr val="FF0000"/>
                            </a:solidFill>
                            <a:latin typeface="Cambria Math" panose="02040503050406030204" pitchFamily="18" charset="0"/>
                            <a:cs typeface="Times New Roman" panose="02020603050405020304" pitchFamily="18" charset="0"/>
                          </a:rPr>
                        </m:ctrlPr>
                      </m:accPr>
                      <m:e>
                        <m:r>
                          <a:rPr lang="fr-FR" sz="2400" i="1">
                            <a:solidFill>
                              <a:srgbClr val="FF0000"/>
                            </a:solidFill>
                            <a:latin typeface="Cambria Math" panose="02040503050406030204" pitchFamily="18" charset="0"/>
                            <a:cs typeface="Times New Roman" panose="02020603050405020304" pitchFamily="18" charset="0"/>
                          </a:rPr>
                          <m:t>𝐸</m:t>
                        </m:r>
                      </m:e>
                    </m:acc>
                    <m:r>
                      <m:rPr>
                        <m:nor/>
                      </m:rPr>
                      <a:rPr lang="fr-FR" sz="2400" dirty="0">
                        <a:solidFill>
                          <a:srgbClr val="FF0000"/>
                        </a:solidFill>
                        <a:latin typeface="Symbol" panose="05050102010706020507" pitchFamily="18" charset="2"/>
                        <a:cs typeface="Times New Roman" panose="02020603050405020304" pitchFamily="18" charset="0"/>
                      </a:rPr>
                      <m:t>t</m:t>
                    </m:r>
                    <m:r>
                      <m:rPr>
                        <m:nor/>
                      </m:rPr>
                      <a:rPr lang="fr-FR" sz="2400" dirty="0">
                        <a:solidFill>
                          <a:srgbClr val="FF0000"/>
                        </a:solidFill>
                        <a:latin typeface="Times New Roman" panose="02020603050405020304" pitchFamily="18" charset="0"/>
                        <a:cs typeface="Times New Roman" panose="02020603050405020304" pitchFamily="18" charset="0"/>
                      </a:rPr>
                      <m:t>	</m:t>
                    </m:r>
                  </m:oMath>
                </a14:m>
                <a:endParaRPr lang="fr-FR"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F43665F7-F67D-48CB-8192-7E5837A6825E}"/>
                  </a:ext>
                </a:extLst>
              </p:cNvPr>
              <p:cNvSpPr>
                <a:spLocks noRot="1" noChangeAspect="1" noMove="1" noResize="1" noEditPoints="1" noAdjustHandles="1" noChangeArrowheads="1" noChangeShapeType="1" noTextEdit="1"/>
              </p:cNvSpPr>
              <p:nvPr/>
            </p:nvSpPr>
            <p:spPr>
              <a:xfrm>
                <a:off x="471045" y="827791"/>
                <a:ext cx="11286846" cy="5674695"/>
              </a:xfrm>
              <a:prstGeom prst="rect">
                <a:avLst/>
              </a:prstGeom>
              <a:blipFill>
                <a:blip r:embed="rId2"/>
                <a:stretch>
                  <a:fillRect l="-810" t="-859" r="-810"/>
                </a:stretch>
              </a:blipFill>
            </p:spPr>
            <p:txBody>
              <a:bodyPr/>
              <a:lstStyle/>
              <a:p>
                <a:r>
                  <a:rPr lang="fr-FR">
                    <a:noFill/>
                  </a:rPr>
                  <a:t> </a:t>
                </a:r>
              </a:p>
            </p:txBody>
          </p:sp>
        </mc:Fallback>
      </mc:AlternateContent>
      <p:sp>
        <p:nvSpPr>
          <p:cNvPr id="4" name="Titre 1">
            <a:extLst>
              <a:ext uri="{FF2B5EF4-FFF2-40B4-BE49-F238E27FC236}">
                <a16:creationId xmlns:a16="http://schemas.microsoft.com/office/drawing/2014/main" id="{B9F1EC6F-8C77-45E7-94C7-65CDAB32EA91}"/>
              </a:ext>
            </a:extLst>
          </p:cNvPr>
          <p:cNvSpPr>
            <a:spLocks noGrp="1"/>
          </p:cNvSpPr>
          <p:nvPr>
            <p:ph type="title"/>
          </p:nvPr>
        </p:nvSpPr>
        <p:spPr>
          <a:xfrm>
            <a:off x="838200" y="18255"/>
            <a:ext cx="10515600" cy="789613"/>
          </a:xfrm>
        </p:spPr>
        <p:txBody>
          <a:bodyPr/>
          <a:lstStyle/>
          <a:p>
            <a:pPr algn="ctr"/>
            <a:r>
              <a:rPr lang="fr-FR" dirty="0">
                <a:solidFill>
                  <a:srgbClr val="0000CC"/>
                </a:solidFill>
              </a:rPr>
              <a:t>Application aux Propriétés de Conduction</a:t>
            </a:r>
          </a:p>
        </p:txBody>
      </p:sp>
      <p:cxnSp>
        <p:nvCxnSpPr>
          <p:cNvPr id="5" name="Connecteur droit avec flèche 4">
            <a:extLst>
              <a:ext uri="{FF2B5EF4-FFF2-40B4-BE49-F238E27FC236}">
                <a16:creationId xmlns:a16="http://schemas.microsoft.com/office/drawing/2014/main" id="{B8B36C9D-1583-49B1-A49A-834B54F30A71}"/>
              </a:ext>
            </a:extLst>
          </p:cNvPr>
          <p:cNvCxnSpPr/>
          <p:nvPr/>
        </p:nvCxnSpPr>
        <p:spPr>
          <a:xfrm>
            <a:off x="2433048" y="2225961"/>
            <a:ext cx="513152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Parenthèses 5">
            <a:extLst>
              <a:ext uri="{FF2B5EF4-FFF2-40B4-BE49-F238E27FC236}">
                <a16:creationId xmlns:a16="http://schemas.microsoft.com/office/drawing/2014/main" id="{1F944822-926B-4B7D-AE93-2186CBA92EF9}"/>
              </a:ext>
            </a:extLst>
          </p:cNvPr>
          <p:cNvSpPr/>
          <p:nvPr/>
        </p:nvSpPr>
        <p:spPr>
          <a:xfrm>
            <a:off x="3999337" y="2096655"/>
            <a:ext cx="1681019" cy="27709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a:extLst>
              <a:ext uri="{FF2B5EF4-FFF2-40B4-BE49-F238E27FC236}">
                <a16:creationId xmlns:a16="http://schemas.microsoft.com/office/drawing/2014/main" id="{7AC93856-1925-48CE-AB9E-282772CFC3FC}"/>
              </a:ext>
            </a:extLst>
          </p:cNvPr>
          <p:cNvSpPr/>
          <p:nvPr/>
        </p:nvSpPr>
        <p:spPr>
          <a:xfrm>
            <a:off x="3999337" y="2170545"/>
            <a:ext cx="1681019" cy="1292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4BA36C2-BAEF-4FCA-92F5-524528E91EE8}"/>
              </a:ext>
            </a:extLst>
          </p:cNvPr>
          <p:cNvSpPr txBox="1"/>
          <p:nvPr/>
        </p:nvSpPr>
        <p:spPr>
          <a:xfrm>
            <a:off x="3583715" y="2292896"/>
            <a:ext cx="4322618" cy="369332"/>
          </a:xfrm>
          <a:prstGeom prst="rect">
            <a:avLst/>
          </a:prstGeom>
          <a:noFill/>
        </p:spPr>
        <p:txBody>
          <a:bodyPr wrap="square" rtlCol="0">
            <a:spAutoFit/>
          </a:bodyPr>
          <a:lstStyle/>
          <a:p>
            <a:r>
              <a:rPr lang="fr-FR" dirty="0"/>
              <a:t>    -k</a:t>
            </a:r>
            <a:r>
              <a:rPr lang="fr-FR" baseline="-25000" dirty="0"/>
              <a:t>F                   </a:t>
            </a:r>
            <a:r>
              <a:rPr lang="fr-FR" dirty="0"/>
              <a:t>0              k</a:t>
            </a:r>
            <a:r>
              <a:rPr lang="fr-FR" baseline="-25000" dirty="0"/>
              <a:t>F                                               </a:t>
            </a:r>
            <a:r>
              <a:rPr lang="fr-FR" dirty="0"/>
              <a:t>k</a:t>
            </a:r>
          </a:p>
        </p:txBody>
      </p:sp>
    </p:spTree>
    <p:extLst>
      <p:ext uri="{BB962C8B-B14F-4D97-AF65-F5344CB8AC3E}">
        <p14:creationId xmlns:p14="http://schemas.microsoft.com/office/powerpoint/2010/main" val="4266817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6E752AA-5966-4CD1-A888-A440F00E5DBA}"/>
                  </a:ext>
                </a:extLst>
              </p:cNvPr>
              <p:cNvSpPr/>
              <p:nvPr/>
            </p:nvSpPr>
            <p:spPr>
              <a:xfrm>
                <a:off x="91736" y="824117"/>
                <a:ext cx="11493623" cy="5987793"/>
              </a:xfrm>
              <a:prstGeom prst="rect">
                <a:avLst/>
              </a:prstGeom>
            </p:spPr>
            <p:txBody>
              <a:bodyPr wrap="square">
                <a:spAutoFit/>
              </a:bodyPr>
              <a:lstStyle/>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Il y a donc une translation des niveaux occupés de </a:t>
                </a:r>
                <a:r>
                  <a:rPr lang="fr-FR" sz="2400" dirty="0">
                    <a:solidFill>
                      <a:srgbClr val="FF0000"/>
                    </a:solidFill>
                    <a:latin typeface="Symbol" panose="05050102010706020507" pitchFamily="18" charset="2"/>
                    <a:cs typeface="Times New Roman" panose="02020603050405020304" pitchFamily="18" charset="0"/>
                    <a:sym typeface="Wingdings" panose="05000000000000000000" pitchFamily="2" charset="2"/>
                  </a:rPr>
                  <a:t>d</a:t>
                </a:r>
                <a14:m>
                  <m:oMath xmlns:m="http://schemas.openxmlformats.org/officeDocument/2006/math">
                    <m:r>
                      <m:rPr>
                        <m:nor/>
                      </m:rPr>
                      <a:rPr lang="fr-FR" sz="2400" dirty="0">
                        <a:solidFill>
                          <a:srgbClr val="FF0000"/>
                        </a:solidFill>
                        <a:latin typeface="Times New Roman" panose="02020603050405020304" pitchFamily="18" charset="0"/>
                        <a:cs typeface="Times New Roman" panose="02020603050405020304" pitchFamily="18" charset="0"/>
                      </a:rPr>
                      <m:t>k</m:t>
                    </m:r>
                    <m:r>
                      <m:rPr>
                        <m:nor/>
                      </m:rPr>
                      <a:rPr lang="fr-FR" sz="2400" b="0" i="0" dirty="0" smtClean="0">
                        <a:solidFill>
                          <a:srgbClr val="FF0000"/>
                        </a:solidFill>
                        <a:latin typeface="Times New Roman" panose="02020603050405020304" pitchFamily="18" charset="0"/>
                        <a:cs typeface="Times New Roman" panose="02020603050405020304" pitchFamily="18" charset="0"/>
                      </a:rPr>
                      <m:t> =</m:t>
                    </m:r>
                    <m:r>
                      <a:rPr lang="fr-FR" sz="2400">
                        <a:solidFill>
                          <a:srgbClr val="FF0000"/>
                        </a:solidFill>
                        <a:latin typeface="Cambria Math" panose="02040503050406030204" pitchFamily="18" charset="0"/>
                        <a:cs typeface="Times New Roman" panose="02020603050405020304" pitchFamily="18" charset="0"/>
                      </a:rPr>
                      <m:t>−</m:t>
                    </m:r>
                    <m:f>
                      <m:fPr>
                        <m:ctrlPr>
                          <a:rPr lang="fr-FR" sz="2400" i="1">
                            <a:solidFill>
                              <a:srgbClr val="FF0000"/>
                            </a:solidFill>
                            <a:latin typeface="Cambria Math" panose="02040503050406030204" pitchFamily="18" charset="0"/>
                            <a:cs typeface="Times New Roman" panose="02020603050405020304" pitchFamily="18" charset="0"/>
                          </a:rPr>
                        </m:ctrlPr>
                      </m:fPr>
                      <m:num>
                        <m:r>
                          <m:rPr>
                            <m:sty m:val="p"/>
                          </m:rPr>
                          <a:rPr lang="fr-FR" sz="2400">
                            <a:solidFill>
                              <a:srgbClr val="FF0000"/>
                            </a:solidFill>
                            <a:latin typeface="Cambria Math" panose="02040503050406030204" pitchFamily="18" charset="0"/>
                            <a:cs typeface="Times New Roman" panose="02020603050405020304" pitchFamily="18" charset="0"/>
                          </a:rPr>
                          <m:t>e</m:t>
                        </m:r>
                      </m:num>
                      <m:den>
                        <m:r>
                          <a:rPr lang="fr-FR"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ℏ</m:t>
                        </m:r>
                      </m:den>
                    </m:f>
                    <m:r>
                      <a:rPr lang="fr-FR" sz="2400" b="0" i="1" smtClean="0">
                        <a:solidFill>
                          <a:srgbClr val="FF0000"/>
                        </a:solidFill>
                        <a:latin typeface="Cambria Math" panose="02040503050406030204" pitchFamily="18" charset="0"/>
                        <a:cs typeface="Times New Roman" panose="02020603050405020304" pitchFamily="18" charset="0"/>
                      </a:rPr>
                      <m:t>𝐸</m:t>
                    </m:r>
                    <m:r>
                      <m:rPr>
                        <m:nor/>
                      </m:rPr>
                      <a:rPr lang="fr-FR" sz="2400" dirty="0">
                        <a:solidFill>
                          <a:srgbClr val="FF0000"/>
                        </a:solidFill>
                        <a:latin typeface="Symbol" panose="05050102010706020507" pitchFamily="18" charset="2"/>
                        <a:cs typeface="Times New Roman" panose="02020603050405020304" pitchFamily="18" charset="0"/>
                      </a:rPr>
                      <m:t>t</m:t>
                    </m:r>
                  </m:oMath>
                </a14:m>
                <a:r>
                  <a:rPr lang="fr-FR" sz="2400" dirty="0">
                    <a:solidFill>
                      <a:srgbClr val="FF0000"/>
                    </a:solidFill>
                    <a:latin typeface="Times New Roman" panose="02020603050405020304" pitchFamily="18" charset="0"/>
                    <a:cs typeface="Times New Roman" panose="02020603050405020304" pitchFamily="18" charset="0"/>
                  </a:rPr>
                  <a:t>.</a:t>
                </a: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r>
                  <a:rPr lang="fr-FR" sz="800" dirty="0">
                    <a:latin typeface="Times New Roman" panose="02020603050405020304" pitchFamily="18" charset="0"/>
                    <a:cs typeface="Times New Roman" panose="02020603050405020304" pitchFamily="18" charset="0"/>
                  </a:rPr>
                  <a:t>≠</a:t>
                </a: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solidFill>
                    <a:srgbClr val="FF0000"/>
                  </a:solidFill>
                  <a:latin typeface="Times New Roman" panose="02020603050405020304" pitchFamily="18" charset="0"/>
                  <a:cs typeface="Times New Roman" panose="02020603050405020304" pitchFamily="18" charset="0"/>
                </a:endParaRPr>
              </a:p>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Pour qu’un solide cristallin soit conducteur, il doit donc posséder des électrons faiblement liés, une forte densité d’états d’énergie à proximité et au dessus du niveau de Fermi, et les interactions </a:t>
                </a:r>
                <a:r>
                  <a:rPr lang="fr-FR"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electron</a:t>
                </a: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-réseau doivent être peu efficaces.</a:t>
                </a:r>
              </a:p>
              <a:p>
                <a:pPr algn="just">
                  <a:spcBef>
                    <a:spcPts val="600"/>
                  </a:spcBef>
                </a:pPr>
                <a:endParaRPr lang="fr-FR" sz="600"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9" name="Rectangle 8">
                <a:extLst>
                  <a:ext uri="{FF2B5EF4-FFF2-40B4-BE49-F238E27FC236}">
                    <a16:creationId xmlns:a16="http://schemas.microsoft.com/office/drawing/2014/main" id="{66E752AA-5966-4CD1-A888-A440F00E5DBA}"/>
                  </a:ext>
                </a:extLst>
              </p:cNvPr>
              <p:cNvSpPr>
                <a:spLocks noRot="1" noChangeAspect="1" noMove="1" noResize="1" noEditPoints="1" noAdjustHandles="1" noChangeArrowheads="1" noChangeShapeType="1" noTextEdit="1"/>
              </p:cNvSpPr>
              <p:nvPr/>
            </p:nvSpPr>
            <p:spPr>
              <a:xfrm>
                <a:off x="91736" y="824117"/>
                <a:ext cx="11493623" cy="5987793"/>
              </a:xfrm>
              <a:prstGeom prst="rect">
                <a:avLst/>
              </a:prstGeom>
              <a:blipFill>
                <a:blip r:embed="rId3"/>
                <a:stretch>
                  <a:fillRect l="-796" t="-204" r="-849"/>
                </a:stretch>
              </a:blipFill>
            </p:spPr>
            <p:txBody>
              <a:bodyPr/>
              <a:lstStyle/>
              <a:p>
                <a:r>
                  <a:rPr lang="fr-FR">
                    <a:noFill/>
                  </a:rPr>
                  <a:t> </a:t>
                </a:r>
              </a:p>
            </p:txBody>
          </p:sp>
        </mc:Fallback>
      </mc:AlternateContent>
      <p:cxnSp>
        <p:nvCxnSpPr>
          <p:cNvPr id="4" name="Connecteur droit avec flèche 3">
            <a:extLst>
              <a:ext uri="{FF2B5EF4-FFF2-40B4-BE49-F238E27FC236}">
                <a16:creationId xmlns:a16="http://schemas.microsoft.com/office/drawing/2014/main" id="{015FA14D-7350-4832-8C2D-1D0422B42E1F}"/>
              </a:ext>
            </a:extLst>
          </p:cNvPr>
          <p:cNvCxnSpPr/>
          <p:nvPr/>
        </p:nvCxnSpPr>
        <p:spPr>
          <a:xfrm>
            <a:off x="3018973" y="1711056"/>
            <a:ext cx="513152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Parenthèses 4">
            <a:extLst>
              <a:ext uri="{FF2B5EF4-FFF2-40B4-BE49-F238E27FC236}">
                <a16:creationId xmlns:a16="http://schemas.microsoft.com/office/drawing/2014/main" id="{E651387F-4797-4547-8B9C-627D2EAF4765}"/>
              </a:ext>
            </a:extLst>
          </p:cNvPr>
          <p:cNvSpPr/>
          <p:nvPr/>
        </p:nvSpPr>
        <p:spPr>
          <a:xfrm>
            <a:off x="4585262" y="1581750"/>
            <a:ext cx="1681019" cy="27709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624837F1-D238-4C68-96D8-9460384AE39F}"/>
              </a:ext>
            </a:extLst>
          </p:cNvPr>
          <p:cNvSpPr txBox="1"/>
          <p:nvPr/>
        </p:nvSpPr>
        <p:spPr>
          <a:xfrm>
            <a:off x="4169640" y="1777991"/>
            <a:ext cx="4322618" cy="369332"/>
          </a:xfrm>
          <a:prstGeom prst="rect">
            <a:avLst/>
          </a:prstGeom>
          <a:noFill/>
        </p:spPr>
        <p:txBody>
          <a:bodyPr wrap="square" rtlCol="0">
            <a:spAutoFit/>
          </a:bodyPr>
          <a:lstStyle/>
          <a:p>
            <a:r>
              <a:rPr lang="fr-FR" dirty="0"/>
              <a:t>    -k</a:t>
            </a:r>
            <a:r>
              <a:rPr lang="fr-FR" baseline="-25000" dirty="0"/>
              <a:t>F                   </a:t>
            </a:r>
            <a:r>
              <a:rPr lang="fr-FR" dirty="0"/>
              <a:t>0              k</a:t>
            </a:r>
            <a:r>
              <a:rPr lang="fr-FR" baseline="-25000" dirty="0"/>
              <a:t>F                                               </a:t>
            </a:r>
            <a:r>
              <a:rPr lang="fr-FR" dirty="0"/>
              <a:t>k</a:t>
            </a:r>
          </a:p>
        </p:txBody>
      </p:sp>
      <p:sp>
        <p:nvSpPr>
          <p:cNvPr id="7" name="Rectangle 6">
            <a:extLst>
              <a:ext uri="{FF2B5EF4-FFF2-40B4-BE49-F238E27FC236}">
                <a16:creationId xmlns:a16="http://schemas.microsoft.com/office/drawing/2014/main" id="{92FF8CCE-1FE7-4E1B-A5DE-1C03213DE187}"/>
              </a:ext>
            </a:extLst>
          </p:cNvPr>
          <p:cNvSpPr/>
          <p:nvPr/>
        </p:nvSpPr>
        <p:spPr>
          <a:xfrm>
            <a:off x="4709550" y="1655640"/>
            <a:ext cx="1681019" cy="1292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DAE7E893-45B9-4E85-8724-A85E61295FC5}"/>
              </a:ext>
            </a:extLst>
          </p:cNvPr>
          <p:cNvSpPr>
            <a:spLocks noGrp="1"/>
          </p:cNvSpPr>
          <p:nvPr>
            <p:ph type="title"/>
          </p:nvPr>
        </p:nvSpPr>
        <p:spPr>
          <a:xfrm>
            <a:off x="838200" y="18255"/>
            <a:ext cx="10515600" cy="789613"/>
          </a:xfrm>
        </p:spPr>
        <p:txBody>
          <a:bodyPr/>
          <a:lstStyle/>
          <a:p>
            <a:pPr algn="ctr"/>
            <a:r>
              <a:rPr lang="fr-FR" dirty="0">
                <a:solidFill>
                  <a:srgbClr val="0000CC"/>
                </a:solidFill>
              </a:rPr>
              <a:t>Application aux Propriétés de Conduction</a:t>
            </a:r>
          </a:p>
        </p:txBody>
      </p:sp>
      <p:graphicFrame>
        <p:nvGraphicFramePr>
          <p:cNvPr id="11" name="Objet 10">
            <a:extLst>
              <a:ext uri="{FF2B5EF4-FFF2-40B4-BE49-F238E27FC236}">
                <a16:creationId xmlns:a16="http://schemas.microsoft.com/office/drawing/2014/main" id="{00A64940-E252-40EF-A183-0DB19535AD44}"/>
              </a:ext>
            </a:extLst>
          </p:cNvPr>
          <p:cNvGraphicFramePr>
            <a:graphicFrameLocks noChangeAspect="1"/>
          </p:cNvGraphicFramePr>
          <p:nvPr>
            <p:extLst>
              <p:ext uri="{D42A27DB-BD31-4B8C-83A1-F6EECF244321}">
                <p14:modId xmlns:p14="http://schemas.microsoft.com/office/powerpoint/2010/main" val="3530661993"/>
              </p:ext>
            </p:extLst>
          </p:nvPr>
        </p:nvGraphicFramePr>
        <p:xfrm>
          <a:off x="3557588" y="2344738"/>
          <a:ext cx="4357687" cy="2921000"/>
        </p:xfrm>
        <a:graphic>
          <a:graphicData uri="http://schemas.openxmlformats.org/presentationml/2006/ole">
            <mc:AlternateContent xmlns:mc="http://schemas.openxmlformats.org/markup-compatibility/2006">
              <mc:Choice xmlns:v="urn:schemas-microsoft-com:vml" Requires="v">
                <p:oleObj spid="_x0000_s11288" name="CS ChemDraw Drawing" r:id="rId4" imgW="4357222" imgH="2920235" progId="ChemDraw.Document.6.0">
                  <p:embed/>
                </p:oleObj>
              </mc:Choice>
              <mc:Fallback>
                <p:oleObj name="CS ChemDraw Drawing" r:id="rId4" imgW="4357222" imgH="2920235" progId="ChemDraw.Document.6.0">
                  <p:embed/>
                  <p:pic>
                    <p:nvPicPr>
                      <p:cNvPr id="6" name="Objet 5">
                        <a:extLst>
                          <a:ext uri="{FF2B5EF4-FFF2-40B4-BE49-F238E27FC236}">
                            <a16:creationId xmlns:a16="http://schemas.microsoft.com/office/drawing/2014/main" id="{1D486683-5B76-4BA4-B99E-C484B186A360}"/>
                          </a:ext>
                        </a:extLst>
                      </p:cNvPr>
                      <p:cNvPicPr/>
                      <p:nvPr/>
                    </p:nvPicPr>
                    <p:blipFill>
                      <a:blip r:embed="rId5"/>
                      <a:stretch>
                        <a:fillRect/>
                      </a:stretch>
                    </p:blipFill>
                    <p:spPr>
                      <a:xfrm>
                        <a:off x="3557588" y="2344738"/>
                        <a:ext cx="4357687" cy="2921000"/>
                      </a:xfrm>
                      <a:prstGeom prst="rect">
                        <a:avLst/>
                      </a:prstGeom>
                    </p:spPr>
                  </p:pic>
                </p:oleObj>
              </mc:Fallback>
            </mc:AlternateContent>
          </a:graphicData>
        </a:graphic>
      </p:graphicFrame>
    </p:spTree>
    <p:extLst>
      <p:ext uri="{BB962C8B-B14F-4D97-AF65-F5344CB8AC3E}">
        <p14:creationId xmlns:p14="http://schemas.microsoft.com/office/powerpoint/2010/main" val="221610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09233EB3-54B7-4C1D-81B1-622647AA39F3}"/>
              </a:ext>
            </a:extLst>
          </p:cNvPr>
          <p:cNvGraphicFramePr>
            <a:graphicFrameLocks noChangeAspect="1"/>
          </p:cNvGraphicFramePr>
          <p:nvPr>
            <p:extLst>
              <p:ext uri="{D42A27DB-BD31-4B8C-83A1-F6EECF244321}">
                <p14:modId xmlns:p14="http://schemas.microsoft.com/office/powerpoint/2010/main" val="29507811"/>
              </p:ext>
            </p:extLst>
          </p:nvPr>
        </p:nvGraphicFramePr>
        <p:xfrm>
          <a:off x="502516" y="1684497"/>
          <a:ext cx="4833938" cy="3600450"/>
        </p:xfrm>
        <a:graphic>
          <a:graphicData uri="http://schemas.openxmlformats.org/presentationml/2006/ole">
            <mc:AlternateContent xmlns:mc="http://schemas.openxmlformats.org/markup-compatibility/2006">
              <mc:Choice xmlns:v="urn:schemas-microsoft-com:vml" Requires="v">
                <p:oleObj spid="_x0000_s12332" name="CS ChemDraw Drawing" r:id="rId3" imgW="4833986" imgH="3601086" progId="ChemDraw.Document.6.0">
                  <p:embed/>
                </p:oleObj>
              </mc:Choice>
              <mc:Fallback>
                <p:oleObj name="CS ChemDraw Drawing" r:id="rId3" imgW="4833986" imgH="3601086" progId="ChemDraw.Document.6.0">
                  <p:embed/>
                  <p:pic>
                    <p:nvPicPr>
                      <p:cNvPr id="7" name="Objet 6">
                        <a:extLst>
                          <a:ext uri="{FF2B5EF4-FFF2-40B4-BE49-F238E27FC236}">
                            <a16:creationId xmlns:a16="http://schemas.microsoft.com/office/drawing/2014/main" id="{956973B3-C32C-4878-ACF4-CF8AC74D04C0}"/>
                          </a:ext>
                        </a:extLst>
                      </p:cNvPr>
                      <p:cNvPicPr/>
                      <p:nvPr/>
                    </p:nvPicPr>
                    <p:blipFill>
                      <a:blip r:embed="rId4"/>
                      <a:stretch>
                        <a:fillRect/>
                      </a:stretch>
                    </p:blipFill>
                    <p:spPr>
                      <a:xfrm>
                        <a:off x="502516" y="1684497"/>
                        <a:ext cx="4833938" cy="3600450"/>
                      </a:xfrm>
                      <a:prstGeom prst="rect">
                        <a:avLst/>
                      </a:prstGeom>
                    </p:spPr>
                  </p:pic>
                </p:oleObj>
              </mc:Fallback>
            </mc:AlternateContent>
          </a:graphicData>
        </a:graphic>
      </p:graphicFrame>
      <p:sp>
        <p:nvSpPr>
          <p:cNvPr id="5" name="Titre 1">
            <a:extLst>
              <a:ext uri="{FF2B5EF4-FFF2-40B4-BE49-F238E27FC236}">
                <a16:creationId xmlns:a16="http://schemas.microsoft.com/office/drawing/2014/main" id="{02A778BB-026E-4089-A28A-26A7626010B6}"/>
              </a:ext>
            </a:extLst>
          </p:cNvPr>
          <p:cNvSpPr>
            <a:spLocks noGrp="1"/>
          </p:cNvSpPr>
          <p:nvPr>
            <p:ph type="title"/>
          </p:nvPr>
        </p:nvSpPr>
        <p:spPr>
          <a:xfrm>
            <a:off x="838200" y="18255"/>
            <a:ext cx="10515600" cy="789613"/>
          </a:xfrm>
        </p:spPr>
        <p:txBody>
          <a:bodyPr/>
          <a:lstStyle/>
          <a:p>
            <a:pPr algn="ctr"/>
            <a:r>
              <a:rPr lang="fr-FR" dirty="0">
                <a:solidFill>
                  <a:srgbClr val="0000CC"/>
                </a:solidFill>
              </a:rPr>
              <a:t>Application aux Propriétés de Conduction</a:t>
            </a:r>
          </a:p>
        </p:txBody>
      </p:sp>
      <p:graphicFrame>
        <p:nvGraphicFramePr>
          <p:cNvPr id="6" name="Objet 5">
            <a:extLst>
              <a:ext uri="{FF2B5EF4-FFF2-40B4-BE49-F238E27FC236}">
                <a16:creationId xmlns:a16="http://schemas.microsoft.com/office/drawing/2014/main" id="{65F19FB3-F0C1-49B5-AB39-69C5A2DC6F98}"/>
              </a:ext>
            </a:extLst>
          </p:cNvPr>
          <p:cNvGraphicFramePr>
            <a:graphicFrameLocks noChangeAspect="1"/>
          </p:cNvGraphicFramePr>
          <p:nvPr>
            <p:extLst>
              <p:ext uri="{D42A27DB-BD31-4B8C-83A1-F6EECF244321}">
                <p14:modId xmlns:p14="http://schemas.microsoft.com/office/powerpoint/2010/main" val="1401439366"/>
              </p:ext>
            </p:extLst>
          </p:nvPr>
        </p:nvGraphicFramePr>
        <p:xfrm>
          <a:off x="6175722" y="1684497"/>
          <a:ext cx="5635625" cy="3600450"/>
        </p:xfrm>
        <a:graphic>
          <a:graphicData uri="http://schemas.openxmlformats.org/presentationml/2006/ole">
            <mc:AlternateContent xmlns:mc="http://schemas.openxmlformats.org/markup-compatibility/2006">
              <mc:Choice xmlns:v="urn:schemas-microsoft-com:vml" Requires="v">
                <p:oleObj spid="_x0000_s12333" name="CS ChemDraw Drawing" r:id="rId5" imgW="5635681" imgH="3601086" progId="ChemDraw.Document.6.0">
                  <p:embed/>
                </p:oleObj>
              </mc:Choice>
              <mc:Fallback>
                <p:oleObj name="CS ChemDraw Drawing" r:id="rId5" imgW="5635681" imgH="3601086" progId="ChemDraw.Document.6.0">
                  <p:embed/>
                  <p:pic>
                    <p:nvPicPr>
                      <p:cNvPr id="4" name="Objet 3">
                        <a:extLst>
                          <a:ext uri="{FF2B5EF4-FFF2-40B4-BE49-F238E27FC236}">
                            <a16:creationId xmlns:a16="http://schemas.microsoft.com/office/drawing/2014/main" id="{09233EB3-54B7-4C1D-81B1-622647AA39F3}"/>
                          </a:ext>
                        </a:extLst>
                      </p:cNvPr>
                      <p:cNvPicPr/>
                      <p:nvPr/>
                    </p:nvPicPr>
                    <p:blipFill>
                      <a:blip r:embed="rId6"/>
                      <a:stretch>
                        <a:fillRect/>
                      </a:stretch>
                    </p:blipFill>
                    <p:spPr>
                      <a:xfrm>
                        <a:off x="6175722" y="1684497"/>
                        <a:ext cx="5635625" cy="3600450"/>
                      </a:xfrm>
                      <a:prstGeom prst="rect">
                        <a:avLst/>
                      </a:prstGeom>
                    </p:spPr>
                  </p:pic>
                </p:oleObj>
              </mc:Fallback>
            </mc:AlternateContent>
          </a:graphicData>
        </a:graphic>
      </p:graphicFrame>
      <p:sp>
        <p:nvSpPr>
          <p:cNvPr id="8" name="ZoneTexte 7">
            <a:extLst>
              <a:ext uri="{FF2B5EF4-FFF2-40B4-BE49-F238E27FC236}">
                <a16:creationId xmlns:a16="http://schemas.microsoft.com/office/drawing/2014/main" id="{C2774DC2-FC0E-49B5-BEF3-C76D100FBE07}"/>
              </a:ext>
            </a:extLst>
          </p:cNvPr>
          <p:cNvSpPr txBox="1"/>
          <p:nvPr/>
        </p:nvSpPr>
        <p:spPr>
          <a:xfrm>
            <a:off x="838200" y="997527"/>
            <a:ext cx="10670309" cy="461665"/>
          </a:xfrm>
          <a:prstGeom prst="rect">
            <a:avLst/>
          </a:prstGeom>
          <a:noFill/>
        </p:spPr>
        <p:txBody>
          <a:bodyPr wrap="square" rtlCol="0">
            <a:spAutoFit/>
          </a:bodyPr>
          <a:lstStyle/>
          <a:p>
            <a:r>
              <a:rPr lang="fr-FR" sz="2400" dirty="0">
                <a:solidFill>
                  <a:srgbClr val="FF0000"/>
                </a:solidFill>
                <a:latin typeface="Times New Roman" panose="02020603050405020304" pitchFamily="18" charset="0"/>
                <a:cs typeface="Times New Roman" panose="02020603050405020304" pitchFamily="18" charset="0"/>
              </a:rPr>
              <a:t>           </a:t>
            </a:r>
            <a:r>
              <a:rPr lang="fr-FR" sz="2400" u="sng" dirty="0">
                <a:solidFill>
                  <a:srgbClr val="FF0000"/>
                </a:solidFill>
                <a:latin typeface="Times New Roman" panose="02020603050405020304" pitchFamily="18" charset="0"/>
                <a:cs typeface="Times New Roman" panose="02020603050405020304" pitchFamily="18" charset="0"/>
              </a:rPr>
              <a:t>Cas du métal</a:t>
            </a:r>
            <a:r>
              <a:rPr 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a:solidFill>
                  <a:srgbClr val="FF0000"/>
                </a:solidFill>
                <a:latin typeface="Times New Roman" panose="02020603050405020304" pitchFamily="18" charset="0"/>
                <a:cs typeface="Times New Roman" panose="02020603050405020304" pitchFamily="18" charset="0"/>
              </a:rPr>
              <a:t>            </a:t>
            </a:r>
            <a:r>
              <a:rPr lang="fr-FR" sz="2400" u="sng" dirty="0">
                <a:solidFill>
                  <a:srgbClr val="FF0000"/>
                </a:solidFill>
                <a:latin typeface="Times New Roman" panose="02020603050405020304" pitchFamily="18" charset="0"/>
                <a:cs typeface="Times New Roman" panose="02020603050405020304" pitchFamily="18" charset="0"/>
              </a:rPr>
              <a:t>Cas du semi-métal </a:t>
            </a:r>
            <a:r>
              <a:rPr 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EC721F13-C304-45F3-83F0-28537E42C3A2}"/>
              </a:ext>
            </a:extLst>
          </p:cNvPr>
          <p:cNvSpPr/>
          <p:nvPr/>
        </p:nvSpPr>
        <p:spPr>
          <a:xfrm>
            <a:off x="306466" y="881756"/>
            <a:ext cx="11493623" cy="5801588"/>
          </a:xfrm>
          <a:prstGeom prst="rect">
            <a:avLst/>
          </a:prstGeom>
        </p:spPr>
        <p:txBody>
          <a:bodyPr wrap="square">
            <a:spAutoFit/>
          </a:bodyPr>
          <a:lstStyle/>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solidFill>
                <a:srgbClr val="FF0000"/>
              </a:solidFill>
              <a:latin typeface="Times New Roman" panose="02020603050405020304" pitchFamily="18" charset="0"/>
              <a:cs typeface="Times New Roman" panose="02020603050405020304" pitchFamily="18" charset="0"/>
            </a:endParaRP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ts val="600"/>
              </a:spcBef>
            </a:pPr>
            <a:endParaRPr lang="fr-FR" sz="1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Pour un solide 3D, la densité d’états est généralement plus grande au sein d’une bande qu’à ses extrémités. Un semi-métal est donc moins conducteur qu’un métal.</a:t>
            </a:r>
            <a:endParaRPr lang="fr-FR" sz="6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789679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54CF43-D822-4F47-88BD-E2EE0180C6B6}"/>
              </a:ext>
            </a:extLst>
          </p:cNvPr>
          <p:cNvSpPr/>
          <p:nvPr/>
        </p:nvSpPr>
        <p:spPr>
          <a:xfrm>
            <a:off x="91736" y="824117"/>
            <a:ext cx="11493623" cy="5370701"/>
          </a:xfrm>
          <a:prstGeom prst="rect">
            <a:avLst/>
          </a:prstGeom>
        </p:spPr>
        <p:txBody>
          <a:bodyPr wrap="square">
            <a:spAutoFit/>
          </a:bodyPr>
          <a:lstStyle/>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latin typeface="Times New Roman" panose="02020603050405020304" pitchFamily="18" charset="0"/>
              <a:cs typeface="Times New Roman" panose="02020603050405020304" pitchFamily="18" charset="0"/>
            </a:endParaRPr>
          </a:p>
          <a:p>
            <a:pPr algn="just">
              <a:spcBef>
                <a:spcPts val="600"/>
              </a:spcBef>
            </a:pPr>
            <a:endParaRPr lang="fr-FR" sz="800" dirty="0">
              <a:solidFill>
                <a:srgbClr val="FF0000"/>
              </a:solidFill>
              <a:latin typeface="Times New Roman" panose="02020603050405020304" pitchFamily="18" charset="0"/>
              <a:cs typeface="Times New Roman" panose="02020603050405020304" pitchFamily="18" charset="0"/>
            </a:endParaRP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Largeurs typiques de bande interdite:</a:t>
            </a:r>
          </a:p>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           1.5 eV ou moins			                                        quelques eV	</a:t>
            </a:r>
          </a:p>
          <a:p>
            <a:pPr algn="just">
              <a:spcBef>
                <a:spcPts val="600"/>
              </a:spcBef>
            </a:pPr>
            <a:endParaRPr lang="fr-FR" sz="600" dirty="0">
              <a:latin typeface="Times New Roman" panose="02020603050405020304" pitchFamily="18" charset="0"/>
              <a:cs typeface="Times New Roman" panose="02020603050405020304" pitchFamily="18" charset="0"/>
              <a:sym typeface="Wingdings" panose="05000000000000000000" pitchFamily="2" charset="2"/>
            </a:endParaRPr>
          </a:p>
        </p:txBody>
      </p:sp>
      <p:graphicFrame>
        <p:nvGraphicFramePr>
          <p:cNvPr id="4" name="Objet 3">
            <a:extLst>
              <a:ext uri="{FF2B5EF4-FFF2-40B4-BE49-F238E27FC236}">
                <a16:creationId xmlns:a16="http://schemas.microsoft.com/office/drawing/2014/main" id="{DBFF48D1-E7AE-4034-84EE-C4B0605CCC50}"/>
              </a:ext>
            </a:extLst>
          </p:cNvPr>
          <p:cNvGraphicFramePr>
            <a:graphicFrameLocks noChangeAspect="1"/>
          </p:cNvGraphicFramePr>
          <p:nvPr>
            <p:extLst>
              <p:ext uri="{D42A27DB-BD31-4B8C-83A1-F6EECF244321}">
                <p14:modId xmlns:p14="http://schemas.microsoft.com/office/powerpoint/2010/main" val="2630433004"/>
              </p:ext>
            </p:extLst>
          </p:nvPr>
        </p:nvGraphicFramePr>
        <p:xfrm>
          <a:off x="493713" y="1663700"/>
          <a:ext cx="5497512" cy="3254375"/>
        </p:xfrm>
        <a:graphic>
          <a:graphicData uri="http://schemas.openxmlformats.org/presentationml/2006/ole">
            <mc:AlternateContent xmlns:mc="http://schemas.openxmlformats.org/markup-compatibility/2006">
              <mc:Choice xmlns:v="urn:schemas-microsoft-com:vml" Requires="v">
                <p:oleObj spid="_x0000_s13364" name="CS ChemDraw Drawing" r:id="rId3" imgW="5497033" imgH="3253661" progId="ChemDraw.Document.6.0">
                  <p:embed/>
                </p:oleObj>
              </mc:Choice>
              <mc:Fallback>
                <p:oleObj name="CS ChemDraw Drawing" r:id="rId3" imgW="5497033" imgH="3253661" progId="ChemDraw.Document.6.0">
                  <p:embed/>
                  <p:pic>
                    <p:nvPicPr>
                      <p:cNvPr id="4" name="Objet 3">
                        <a:extLst>
                          <a:ext uri="{FF2B5EF4-FFF2-40B4-BE49-F238E27FC236}">
                            <a16:creationId xmlns:a16="http://schemas.microsoft.com/office/drawing/2014/main" id="{09233EB3-54B7-4C1D-81B1-622647AA39F3}"/>
                          </a:ext>
                        </a:extLst>
                      </p:cNvPr>
                      <p:cNvPicPr/>
                      <p:nvPr/>
                    </p:nvPicPr>
                    <p:blipFill>
                      <a:blip r:embed="rId4"/>
                      <a:stretch>
                        <a:fillRect/>
                      </a:stretch>
                    </p:blipFill>
                    <p:spPr>
                      <a:xfrm>
                        <a:off x="493713" y="1663700"/>
                        <a:ext cx="5497512" cy="3254375"/>
                      </a:xfrm>
                      <a:prstGeom prst="rect">
                        <a:avLst/>
                      </a:prstGeom>
                    </p:spPr>
                  </p:pic>
                </p:oleObj>
              </mc:Fallback>
            </mc:AlternateContent>
          </a:graphicData>
        </a:graphic>
      </p:graphicFrame>
      <p:sp>
        <p:nvSpPr>
          <p:cNvPr id="5" name="Titre 1">
            <a:extLst>
              <a:ext uri="{FF2B5EF4-FFF2-40B4-BE49-F238E27FC236}">
                <a16:creationId xmlns:a16="http://schemas.microsoft.com/office/drawing/2014/main" id="{C5469A5A-39B6-4A82-98A9-7368903767B2}"/>
              </a:ext>
            </a:extLst>
          </p:cNvPr>
          <p:cNvSpPr>
            <a:spLocks noGrp="1"/>
          </p:cNvSpPr>
          <p:nvPr>
            <p:ph type="title"/>
          </p:nvPr>
        </p:nvSpPr>
        <p:spPr>
          <a:xfrm>
            <a:off x="838200" y="18255"/>
            <a:ext cx="10515600" cy="789613"/>
          </a:xfrm>
        </p:spPr>
        <p:txBody>
          <a:bodyPr/>
          <a:lstStyle/>
          <a:p>
            <a:pPr algn="ctr"/>
            <a:r>
              <a:rPr lang="fr-FR" dirty="0">
                <a:solidFill>
                  <a:srgbClr val="0000CC"/>
                </a:solidFill>
              </a:rPr>
              <a:t>Application aux Propriétés de Conduction</a:t>
            </a:r>
          </a:p>
        </p:txBody>
      </p:sp>
      <p:sp>
        <p:nvSpPr>
          <p:cNvPr id="6" name="ZoneTexte 5">
            <a:extLst>
              <a:ext uri="{FF2B5EF4-FFF2-40B4-BE49-F238E27FC236}">
                <a16:creationId xmlns:a16="http://schemas.microsoft.com/office/drawing/2014/main" id="{4BE9DD29-A1F5-4853-ACEB-EF5BB2A1B795}"/>
              </a:ext>
            </a:extLst>
          </p:cNvPr>
          <p:cNvSpPr txBox="1"/>
          <p:nvPr/>
        </p:nvSpPr>
        <p:spPr>
          <a:xfrm>
            <a:off x="-5180" y="997527"/>
            <a:ext cx="10670309" cy="461665"/>
          </a:xfrm>
          <a:prstGeom prst="rect">
            <a:avLst/>
          </a:prstGeom>
          <a:noFill/>
        </p:spPr>
        <p:txBody>
          <a:bodyPr wrap="square" rtlCol="0">
            <a:spAutoFit/>
          </a:bodyPr>
          <a:lstStyle/>
          <a:p>
            <a:r>
              <a:rPr lang="fr-FR" sz="2400" dirty="0">
                <a:solidFill>
                  <a:srgbClr val="FF0000"/>
                </a:solidFill>
                <a:latin typeface="Times New Roman" panose="02020603050405020304" pitchFamily="18" charset="0"/>
                <a:cs typeface="Times New Roman" panose="02020603050405020304" pitchFamily="18" charset="0"/>
              </a:rPr>
              <a:t>           </a:t>
            </a:r>
            <a:r>
              <a:rPr lang="fr-FR" sz="2400" u="sng" dirty="0">
                <a:solidFill>
                  <a:srgbClr val="FF0000"/>
                </a:solidFill>
                <a:latin typeface="Times New Roman" panose="02020603050405020304" pitchFamily="18" charset="0"/>
                <a:cs typeface="Times New Roman" panose="02020603050405020304" pitchFamily="18" charset="0"/>
              </a:rPr>
              <a:t>Cas du semi-conducteur intrinsèque</a:t>
            </a:r>
            <a:r>
              <a:rPr 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sz="2400" dirty="0">
                <a:solidFill>
                  <a:srgbClr val="FF0000"/>
                </a:solidFill>
                <a:latin typeface="Times New Roman" panose="02020603050405020304" pitchFamily="18" charset="0"/>
                <a:cs typeface="Times New Roman" panose="02020603050405020304" pitchFamily="18" charset="0"/>
              </a:rPr>
              <a:t>                    </a:t>
            </a:r>
            <a:r>
              <a:rPr lang="fr-FR" sz="2400" u="sng" dirty="0">
                <a:solidFill>
                  <a:srgbClr val="FF0000"/>
                </a:solidFill>
                <a:latin typeface="Times New Roman" panose="02020603050405020304" pitchFamily="18" charset="0"/>
                <a:cs typeface="Times New Roman" panose="02020603050405020304" pitchFamily="18" charset="0"/>
              </a:rPr>
              <a:t>Cas de l’isolant </a:t>
            </a:r>
            <a:r>
              <a:rPr 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graphicFrame>
        <p:nvGraphicFramePr>
          <p:cNvPr id="7" name="Objet 6">
            <a:extLst>
              <a:ext uri="{FF2B5EF4-FFF2-40B4-BE49-F238E27FC236}">
                <a16:creationId xmlns:a16="http://schemas.microsoft.com/office/drawing/2014/main" id="{4FCEA617-4C05-4733-9E47-5FF8C9C4E67F}"/>
              </a:ext>
            </a:extLst>
          </p:cNvPr>
          <p:cNvGraphicFramePr>
            <a:graphicFrameLocks noChangeAspect="1"/>
          </p:cNvGraphicFramePr>
          <p:nvPr>
            <p:extLst>
              <p:ext uri="{D42A27DB-BD31-4B8C-83A1-F6EECF244321}">
                <p14:modId xmlns:p14="http://schemas.microsoft.com/office/powerpoint/2010/main" val="3833591295"/>
              </p:ext>
            </p:extLst>
          </p:nvPr>
        </p:nvGraphicFramePr>
        <p:xfrm>
          <a:off x="6763492" y="1741924"/>
          <a:ext cx="4833937" cy="3006725"/>
        </p:xfrm>
        <a:graphic>
          <a:graphicData uri="http://schemas.openxmlformats.org/presentationml/2006/ole">
            <mc:AlternateContent xmlns:mc="http://schemas.openxmlformats.org/markup-compatibility/2006">
              <mc:Choice xmlns:v="urn:schemas-microsoft-com:vml" Requires="v">
                <p:oleObj spid="_x0000_s13365" name="CS ChemDraw Drawing" r:id="rId5" imgW="4834412" imgH="3006773" progId="ChemDraw.Document.6.0">
                  <p:embed/>
                </p:oleObj>
              </mc:Choice>
              <mc:Fallback>
                <p:oleObj name="CS ChemDraw Drawing" r:id="rId5" imgW="4834412" imgH="3006773" progId="ChemDraw.Document.6.0">
                  <p:embed/>
                  <p:pic>
                    <p:nvPicPr>
                      <p:cNvPr id="4" name="Objet 3">
                        <a:extLst>
                          <a:ext uri="{FF2B5EF4-FFF2-40B4-BE49-F238E27FC236}">
                            <a16:creationId xmlns:a16="http://schemas.microsoft.com/office/drawing/2014/main" id="{DBFF48D1-E7AE-4034-84EE-C4B0605CCC50}"/>
                          </a:ext>
                        </a:extLst>
                      </p:cNvPr>
                      <p:cNvPicPr/>
                      <p:nvPr/>
                    </p:nvPicPr>
                    <p:blipFill>
                      <a:blip r:embed="rId6"/>
                      <a:stretch>
                        <a:fillRect/>
                      </a:stretch>
                    </p:blipFill>
                    <p:spPr>
                      <a:xfrm>
                        <a:off x="6763492" y="1741924"/>
                        <a:ext cx="4833937" cy="3006725"/>
                      </a:xfrm>
                      <a:prstGeom prst="rect">
                        <a:avLst/>
                      </a:prstGeom>
                    </p:spPr>
                  </p:pic>
                </p:oleObj>
              </mc:Fallback>
            </mc:AlternateContent>
          </a:graphicData>
        </a:graphic>
      </p:graphicFrame>
    </p:spTree>
    <p:extLst>
      <p:ext uri="{BB962C8B-B14F-4D97-AF65-F5344CB8AC3E}">
        <p14:creationId xmlns:p14="http://schemas.microsoft.com/office/powerpoint/2010/main" val="3788752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3D24A4E-DB5A-4B1E-A1D9-C442AD9C5A43}"/>
              </a:ext>
            </a:extLst>
          </p:cNvPr>
          <p:cNvSpPr>
            <a:spLocks noGrp="1"/>
          </p:cNvSpPr>
          <p:nvPr>
            <p:ph type="title"/>
          </p:nvPr>
        </p:nvSpPr>
        <p:spPr>
          <a:xfrm>
            <a:off x="838200" y="18255"/>
            <a:ext cx="10515600" cy="789613"/>
          </a:xfrm>
        </p:spPr>
        <p:txBody>
          <a:bodyPr/>
          <a:lstStyle/>
          <a:p>
            <a:pPr algn="ctr"/>
            <a:r>
              <a:rPr lang="fr-FR" dirty="0">
                <a:solidFill>
                  <a:srgbClr val="0000CC"/>
                </a:solidFill>
              </a:rPr>
              <a:t>Application aux Propriétés de Conduction</a:t>
            </a:r>
          </a:p>
        </p:txBody>
      </p:sp>
      <p:graphicFrame>
        <p:nvGraphicFramePr>
          <p:cNvPr id="6" name="Objet 5">
            <a:extLst>
              <a:ext uri="{FF2B5EF4-FFF2-40B4-BE49-F238E27FC236}">
                <a16:creationId xmlns:a16="http://schemas.microsoft.com/office/drawing/2014/main" id="{C0789C71-7E73-4DB3-8271-2E3537DD6150}"/>
              </a:ext>
            </a:extLst>
          </p:cNvPr>
          <p:cNvGraphicFramePr>
            <a:graphicFrameLocks noChangeAspect="1"/>
          </p:cNvGraphicFramePr>
          <p:nvPr>
            <p:extLst>
              <p:ext uri="{D42A27DB-BD31-4B8C-83A1-F6EECF244321}">
                <p14:modId xmlns:p14="http://schemas.microsoft.com/office/powerpoint/2010/main" val="1928588254"/>
              </p:ext>
            </p:extLst>
          </p:nvPr>
        </p:nvGraphicFramePr>
        <p:xfrm>
          <a:off x="9341956" y="2281567"/>
          <a:ext cx="2243619" cy="2214347"/>
        </p:xfrm>
        <a:graphic>
          <a:graphicData uri="http://schemas.openxmlformats.org/presentationml/2006/ole">
            <mc:AlternateContent xmlns:mc="http://schemas.openxmlformats.org/markup-compatibility/2006">
              <mc:Choice xmlns:v="urn:schemas-microsoft-com:vml" Requires="v">
                <p:oleObj spid="_x0000_s18461" name="CS ChemDraw Drawing" r:id="rId3" imgW="2499076" imgH="2465911" progId="ChemDraw.Document.6.0">
                  <p:embed/>
                </p:oleObj>
              </mc:Choice>
              <mc:Fallback>
                <p:oleObj name="CS ChemDraw Drawing" r:id="rId3" imgW="2499076" imgH="2465911" progId="ChemDraw.Document.6.0">
                  <p:embed/>
                  <p:pic>
                    <p:nvPicPr>
                      <p:cNvPr id="4" name="Objet 3">
                        <a:extLst>
                          <a:ext uri="{FF2B5EF4-FFF2-40B4-BE49-F238E27FC236}">
                            <a16:creationId xmlns:a16="http://schemas.microsoft.com/office/drawing/2014/main" id="{DBFF48D1-E7AE-4034-84EE-C4B0605CCC50}"/>
                          </a:ext>
                        </a:extLst>
                      </p:cNvPr>
                      <p:cNvPicPr/>
                      <p:nvPr/>
                    </p:nvPicPr>
                    <p:blipFill>
                      <a:blip r:embed="rId4"/>
                      <a:stretch>
                        <a:fillRect/>
                      </a:stretch>
                    </p:blipFill>
                    <p:spPr>
                      <a:xfrm>
                        <a:off x="9341956" y="2281567"/>
                        <a:ext cx="2243619" cy="2214347"/>
                      </a:xfrm>
                      <a:prstGeom prst="rect">
                        <a:avLst/>
                      </a:prstGeom>
                    </p:spPr>
                  </p:pic>
                </p:oleObj>
              </mc:Fallback>
            </mc:AlternateContent>
          </a:graphicData>
        </a:graphic>
      </p:graphicFrame>
      <p:sp>
        <p:nvSpPr>
          <p:cNvPr id="7" name="ZoneTexte 6">
            <a:extLst>
              <a:ext uri="{FF2B5EF4-FFF2-40B4-BE49-F238E27FC236}">
                <a16:creationId xmlns:a16="http://schemas.microsoft.com/office/drawing/2014/main" id="{A9241D66-6261-49E5-89F2-F7862F8A7A55}"/>
              </a:ext>
            </a:extLst>
          </p:cNvPr>
          <p:cNvSpPr txBox="1"/>
          <p:nvPr/>
        </p:nvSpPr>
        <p:spPr>
          <a:xfrm>
            <a:off x="-5180" y="997527"/>
            <a:ext cx="10670309" cy="461665"/>
          </a:xfrm>
          <a:prstGeom prst="rect">
            <a:avLst/>
          </a:prstGeom>
          <a:noFill/>
        </p:spPr>
        <p:txBody>
          <a:bodyPr wrap="square" rtlCol="0">
            <a:spAutoFit/>
          </a:bodyPr>
          <a:lstStyle/>
          <a:p>
            <a:r>
              <a:rPr lang="fr-FR" sz="2400" dirty="0">
                <a:solidFill>
                  <a:srgbClr val="FF0000"/>
                </a:solidFill>
                <a:latin typeface="Times New Roman" panose="02020603050405020304" pitchFamily="18" charset="0"/>
                <a:cs typeface="Times New Roman" panose="02020603050405020304" pitchFamily="18" charset="0"/>
              </a:rPr>
              <a:t>            </a:t>
            </a:r>
            <a:r>
              <a:rPr lang="fr-FR" sz="2400" u="sng" dirty="0">
                <a:solidFill>
                  <a:srgbClr val="FF0000"/>
                </a:solidFill>
                <a:latin typeface="Times New Roman" panose="02020603050405020304" pitchFamily="18" charset="0"/>
                <a:cs typeface="Times New Roman" panose="02020603050405020304" pitchFamily="18" charset="0"/>
              </a:rPr>
              <a:t>Semi-conducteurs extrinsèques</a:t>
            </a:r>
            <a:r>
              <a:rPr 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9" name="Rectangle 8">
            <a:extLst>
              <a:ext uri="{FF2B5EF4-FFF2-40B4-BE49-F238E27FC236}">
                <a16:creationId xmlns:a16="http://schemas.microsoft.com/office/drawing/2014/main" id="{064348CA-44D2-4ED4-81DD-70924A5EECAF}"/>
              </a:ext>
            </a:extLst>
          </p:cNvPr>
          <p:cNvSpPr/>
          <p:nvPr/>
        </p:nvSpPr>
        <p:spPr>
          <a:xfrm>
            <a:off x="322555" y="1648851"/>
            <a:ext cx="8173375" cy="5047536"/>
          </a:xfrm>
          <a:prstGeom prst="rect">
            <a:avLst/>
          </a:prstGeom>
        </p:spPr>
        <p:txBody>
          <a:bodyPr wrap="square">
            <a:spAutoFit/>
          </a:bodyPr>
          <a:lstStyle/>
          <a:p>
            <a:pPr marL="342900" indent="-342900" algn="just">
              <a:spcBef>
                <a:spcPts val="600"/>
              </a:spcBef>
              <a:buFont typeface="Wingdings" panose="05000000000000000000" pitchFamily="2" charset="2"/>
              <a:buChar char="à"/>
            </a:pPr>
            <a:r>
              <a:rPr lang="fr-FR" sz="2400" dirty="0">
                <a:latin typeface="Times New Roman" panose="02020603050405020304" pitchFamily="18" charset="0"/>
                <a:cs typeface="Times New Roman" panose="02020603050405020304" pitchFamily="18" charset="0"/>
                <a:sym typeface="Wingdings" panose="05000000000000000000" pitchFamily="2" charset="2"/>
              </a:rPr>
              <a:t>On peut fortement améliorer la conductivité des semi-conducteurs par ajout d’impuretés (dopage).</a:t>
            </a: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a:spcBef>
                <a:spcPts val="600"/>
              </a:spcBef>
              <a:buFont typeface="Wingdings" panose="05000000000000000000" pitchFamily="2" charset="2"/>
              <a:buChar char="à"/>
            </a:pPr>
            <a:r>
              <a:rPr lang="fr-FR" sz="2400" dirty="0">
                <a:latin typeface="Times New Roman" panose="02020603050405020304" pitchFamily="18" charset="0"/>
                <a:cs typeface="Times New Roman" panose="02020603050405020304" pitchFamily="18" charset="0"/>
                <a:sym typeface="Wingdings" panose="05000000000000000000" pitchFamily="2" charset="2"/>
              </a:rPr>
              <a:t>Si le dopant comporte plus d’électrons de valence que l’atome du SC, on parle de dopage n (ex P dans un cristal de Si). Le dopant possède des niveaux d’énergie occupés situés dans la bande interdite, proches du bas de la bande de conduction. </a:t>
            </a: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Ces électrons peuvent facilement être promus vers la bande de conduction.</a:t>
            </a:r>
          </a:p>
          <a:p>
            <a:pPr marL="342900" indent="-342900" algn="just">
              <a:spcBef>
                <a:spcPts val="600"/>
              </a:spcBef>
              <a:buFont typeface="Wingdings" panose="05000000000000000000" pitchFamily="2" charset="2"/>
              <a:buChar char="à"/>
            </a:pPr>
            <a:r>
              <a:rPr lang="fr-FR" sz="2400" dirty="0">
                <a:latin typeface="Times New Roman" panose="02020603050405020304" pitchFamily="18" charset="0"/>
                <a:cs typeface="Times New Roman" panose="02020603050405020304" pitchFamily="18" charset="0"/>
                <a:sym typeface="Wingdings" panose="05000000000000000000" pitchFamily="2" charset="2"/>
              </a:rPr>
              <a:t>Si le dopant comporte moins d’électrons de valence que l’atome du SC (ex B), on parle de dopage p. le dopant présente des états vides juste au dessus de la bande de valence. </a:t>
            </a: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Des électrons de la bande de valence peuvent facilement y être promus, ce qui crée des trous dans la bande de valence.</a:t>
            </a:r>
          </a:p>
        </p:txBody>
      </p:sp>
      <p:graphicFrame>
        <p:nvGraphicFramePr>
          <p:cNvPr id="8" name="Objet 7">
            <a:extLst>
              <a:ext uri="{FF2B5EF4-FFF2-40B4-BE49-F238E27FC236}">
                <a16:creationId xmlns:a16="http://schemas.microsoft.com/office/drawing/2014/main" id="{F0D261CC-B530-478A-9A0A-85216BE778D3}"/>
              </a:ext>
            </a:extLst>
          </p:cNvPr>
          <p:cNvGraphicFramePr>
            <a:graphicFrameLocks noChangeAspect="1"/>
          </p:cNvGraphicFramePr>
          <p:nvPr>
            <p:extLst>
              <p:ext uri="{D42A27DB-BD31-4B8C-83A1-F6EECF244321}">
                <p14:modId xmlns:p14="http://schemas.microsoft.com/office/powerpoint/2010/main" val="1436239358"/>
              </p:ext>
            </p:extLst>
          </p:nvPr>
        </p:nvGraphicFramePr>
        <p:xfrm>
          <a:off x="8925528" y="4541838"/>
          <a:ext cx="2667000" cy="2214562"/>
        </p:xfrm>
        <a:graphic>
          <a:graphicData uri="http://schemas.openxmlformats.org/presentationml/2006/ole">
            <mc:AlternateContent xmlns:mc="http://schemas.openxmlformats.org/markup-compatibility/2006">
              <mc:Choice xmlns:v="urn:schemas-microsoft-com:vml" Requires="v">
                <p:oleObj spid="_x0000_s18462" name="CS ChemDraw Drawing" r:id="rId5" imgW="2970311" imgH="2465486" progId="ChemDraw.Document.6.0">
                  <p:embed/>
                </p:oleObj>
              </mc:Choice>
              <mc:Fallback>
                <p:oleObj name="CS ChemDraw Drawing" r:id="rId5" imgW="2970311" imgH="2465486" progId="ChemDraw.Document.6.0">
                  <p:embed/>
                  <p:pic>
                    <p:nvPicPr>
                      <p:cNvPr id="6" name="Objet 5">
                        <a:extLst>
                          <a:ext uri="{FF2B5EF4-FFF2-40B4-BE49-F238E27FC236}">
                            <a16:creationId xmlns:a16="http://schemas.microsoft.com/office/drawing/2014/main" id="{C0789C71-7E73-4DB3-8271-2E3537DD6150}"/>
                          </a:ext>
                        </a:extLst>
                      </p:cNvPr>
                      <p:cNvPicPr/>
                      <p:nvPr/>
                    </p:nvPicPr>
                    <p:blipFill>
                      <a:blip r:embed="rId6"/>
                      <a:stretch>
                        <a:fillRect/>
                      </a:stretch>
                    </p:blipFill>
                    <p:spPr>
                      <a:xfrm>
                        <a:off x="8925528" y="4541838"/>
                        <a:ext cx="2667000" cy="2214562"/>
                      </a:xfrm>
                      <a:prstGeom prst="rect">
                        <a:avLst/>
                      </a:prstGeom>
                    </p:spPr>
                  </p:pic>
                </p:oleObj>
              </mc:Fallback>
            </mc:AlternateContent>
          </a:graphicData>
        </a:graphic>
      </p:graphicFrame>
    </p:spTree>
    <p:extLst>
      <p:ext uri="{BB962C8B-B14F-4D97-AF65-F5344CB8AC3E}">
        <p14:creationId xmlns:p14="http://schemas.microsoft.com/office/powerpoint/2010/main" val="81578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F6732DB-2B71-44B9-BA42-E4131C089F92}"/>
              </a:ext>
            </a:extLst>
          </p:cNvPr>
          <p:cNvSpPr>
            <a:spLocks noGrp="1"/>
          </p:cNvSpPr>
          <p:nvPr>
            <p:ph type="title"/>
          </p:nvPr>
        </p:nvSpPr>
        <p:spPr>
          <a:xfrm>
            <a:off x="838200" y="18255"/>
            <a:ext cx="10515600" cy="789613"/>
          </a:xfrm>
        </p:spPr>
        <p:txBody>
          <a:bodyPr/>
          <a:lstStyle/>
          <a:p>
            <a:pPr algn="ctr"/>
            <a:r>
              <a:rPr lang="fr-FR" dirty="0">
                <a:solidFill>
                  <a:srgbClr val="0000CC"/>
                </a:solidFill>
              </a:rPr>
              <a:t>Application aux Propriétés de Conduction</a:t>
            </a:r>
          </a:p>
        </p:txBody>
      </p:sp>
      <p:graphicFrame>
        <p:nvGraphicFramePr>
          <p:cNvPr id="5" name="Tableau 5">
            <a:extLst>
              <a:ext uri="{FF2B5EF4-FFF2-40B4-BE49-F238E27FC236}">
                <a16:creationId xmlns:a16="http://schemas.microsoft.com/office/drawing/2014/main" id="{A5C9C33A-6A1A-40F7-9404-9435B366054B}"/>
              </a:ext>
            </a:extLst>
          </p:cNvPr>
          <p:cNvGraphicFramePr>
            <a:graphicFrameLocks noGrp="1"/>
          </p:cNvGraphicFramePr>
          <p:nvPr>
            <p:extLst>
              <p:ext uri="{D42A27DB-BD31-4B8C-83A1-F6EECF244321}">
                <p14:modId xmlns:p14="http://schemas.microsoft.com/office/powerpoint/2010/main" val="1852040009"/>
              </p:ext>
            </p:extLst>
          </p:nvPr>
        </p:nvGraphicFramePr>
        <p:xfrm>
          <a:off x="1722267" y="1500901"/>
          <a:ext cx="8730696" cy="3749040"/>
        </p:xfrm>
        <a:graphic>
          <a:graphicData uri="http://schemas.openxmlformats.org/drawingml/2006/table">
            <a:tbl>
              <a:tblPr firstRow="1" bandRow="1">
                <a:tableStyleId>{5C22544A-7EE6-4342-B048-85BDC9FD1C3A}</a:tableStyleId>
              </a:tblPr>
              <a:tblGrid>
                <a:gridCol w="2182674">
                  <a:extLst>
                    <a:ext uri="{9D8B030D-6E8A-4147-A177-3AD203B41FA5}">
                      <a16:colId xmlns:a16="http://schemas.microsoft.com/office/drawing/2014/main" val="2021547975"/>
                    </a:ext>
                  </a:extLst>
                </a:gridCol>
                <a:gridCol w="1767889">
                  <a:extLst>
                    <a:ext uri="{9D8B030D-6E8A-4147-A177-3AD203B41FA5}">
                      <a16:colId xmlns:a16="http://schemas.microsoft.com/office/drawing/2014/main" val="1970973673"/>
                    </a:ext>
                  </a:extLst>
                </a:gridCol>
                <a:gridCol w="2597459">
                  <a:extLst>
                    <a:ext uri="{9D8B030D-6E8A-4147-A177-3AD203B41FA5}">
                      <a16:colId xmlns:a16="http://schemas.microsoft.com/office/drawing/2014/main" val="3628683584"/>
                    </a:ext>
                  </a:extLst>
                </a:gridCol>
                <a:gridCol w="2182674">
                  <a:extLst>
                    <a:ext uri="{9D8B030D-6E8A-4147-A177-3AD203B41FA5}">
                      <a16:colId xmlns:a16="http://schemas.microsoft.com/office/drawing/2014/main" val="503582810"/>
                    </a:ext>
                  </a:extLst>
                </a:gridCol>
              </a:tblGrid>
              <a:tr h="422643">
                <a:tc>
                  <a:txBody>
                    <a:bodyPr/>
                    <a:lstStyle/>
                    <a:p>
                      <a:r>
                        <a:rPr lang="fr-FR" dirty="0"/>
                        <a:t>Type de solide</a:t>
                      </a:r>
                    </a:p>
                  </a:txBody>
                  <a:tcPr/>
                </a:tc>
                <a:tc>
                  <a:txBody>
                    <a:bodyPr/>
                    <a:lstStyle/>
                    <a:p>
                      <a:r>
                        <a:rPr lang="fr-FR" dirty="0"/>
                        <a:t>Exemple</a:t>
                      </a:r>
                    </a:p>
                  </a:txBody>
                  <a:tcPr/>
                </a:tc>
                <a:tc>
                  <a:txBody>
                    <a:bodyPr/>
                    <a:lstStyle/>
                    <a:p>
                      <a:r>
                        <a:rPr lang="fr-FR" dirty="0"/>
                        <a:t>Nombre de porteur de charge</a:t>
                      </a:r>
                    </a:p>
                  </a:txBody>
                  <a:tcPr/>
                </a:tc>
                <a:tc>
                  <a:txBody>
                    <a:bodyPr/>
                    <a:lstStyle/>
                    <a:p>
                      <a:r>
                        <a:rPr lang="fr-FR" dirty="0"/>
                        <a:t>Influence de la température</a:t>
                      </a:r>
                    </a:p>
                  </a:txBody>
                  <a:tcPr/>
                </a:tc>
                <a:extLst>
                  <a:ext uri="{0D108BD9-81ED-4DB2-BD59-A6C34878D82A}">
                    <a16:rowId xmlns:a16="http://schemas.microsoft.com/office/drawing/2014/main" val="2784705132"/>
                  </a:ext>
                </a:extLst>
              </a:tr>
              <a:tr h="370840">
                <a:tc>
                  <a:txBody>
                    <a:bodyPr/>
                    <a:lstStyle/>
                    <a:p>
                      <a:r>
                        <a:rPr lang="fr-FR" dirty="0"/>
                        <a:t>Métal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Na, Zn, Cu, Fe</a:t>
                      </a:r>
                    </a:p>
                    <a:p>
                      <a:endParaRPr lang="fr-FR" baseline="30000" dirty="0"/>
                    </a:p>
                  </a:txBody>
                  <a:tcPr/>
                </a:tc>
                <a:tc>
                  <a:txBody>
                    <a:bodyPr/>
                    <a:lstStyle/>
                    <a:p>
                      <a:r>
                        <a:rPr lang="fr-FR" dirty="0"/>
                        <a:t>&gt; 10</a:t>
                      </a:r>
                      <a:r>
                        <a:rPr lang="fr-FR" baseline="30000" dirty="0"/>
                        <a:t>22</a:t>
                      </a:r>
                      <a:r>
                        <a:rPr lang="fr-FR" dirty="0"/>
                        <a:t>/ cm</a:t>
                      </a:r>
                      <a:r>
                        <a:rPr lang="fr-FR" baseline="30000" dirty="0"/>
                        <a:t>3</a:t>
                      </a:r>
                    </a:p>
                  </a:txBody>
                  <a:tcPr/>
                </a:tc>
                <a:tc>
                  <a:txBody>
                    <a:bodyPr/>
                    <a:lstStyle/>
                    <a:p>
                      <a:r>
                        <a:rPr lang="fr-FR" dirty="0"/>
                        <a:t>Conductivité diminue quand T augmente</a:t>
                      </a:r>
                    </a:p>
                  </a:txBody>
                  <a:tcPr/>
                </a:tc>
                <a:extLst>
                  <a:ext uri="{0D108BD9-81ED-4DB2-BD59-A6C34878D82A}">
                    <a16:rowId xmlns:a16="http://schemas.microsoft.com/office/drawing/2014/main" val="3582602029"/>
                  </a:ext>
                </a:extLst>
              </a:tr>
              <a:tr h="370840">
                <a:tc>
                  <a:txBody>
                    <a:bodyPr/>
                    <a:lstStyle/>
                    <a:p>
                      <a:r>
                        <a:rPr lang="fr-FR" dirty="0"/>
                        <a:t>Semi-métal</a:t>
                      </a:r>
                    </a:p>
                  </a:txBody>
                  <a:tcPr/>
                </a:tc>
                <a:tc>
                  <a:txBody>
                    <a:bodyPr/>
                    <a:lstStyle/>
                    <a:p>
                      <a:r>
                        <a:rPr lang="fr-FR" dirty="0"/>
                        <a:t>Graphite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10</a:t>
                      </a:r>
                      <a:r>
                        <a:rPr lang="fr-FR" baseline="30000" dirty="0"/>
                        <a:t>17</a:t>
                      </a:r>
                      <a:r>
                        <a:rPr lang="fr-FR" dirty="0"/>
                        <a:t>/ cm</a:t>
                      </a:r>
                      <a:r>
                        <a:rPr lang="fr-FR" baseline="30000" dirty="0"/>
                        <a:t>3 </a:t>
                      </a:r>
                      <a:r>
                        <a:rPr lang="fr-FR" dirty="0"/>
                        <a:t>&lt; &lt; 10</a:t>
                      </a:r>
                      <a:r>
                        <a:rPr lang="fr-FR" baseline="30000" dirty="0"/>
                        <a:t>22</a:t>
                      </a:r>
                      <a:r>
                        <a:rPr lang="fr-FR" dirty="0"/>
                        <a:t>/ cm</a:t>
                      </a:r>
                      <a:r>
                        <a:rPr lang="fr-FR" baseline="30000" dirty="0"/>
                        <a:t>3</a:t>
                      </a:r>
                    </a:p>
                    <a:p>
                      <a:endParaRPr lang="fr-FR" dirty="0"/>
                    </a:p>
                  </a:txBody>
                  <a:tcPr/>
                </a:tc>
                <a:tc>
                  <a:txBody>
                    <a:bodyPr/>
                    <a:lstStyle/>
                    <a:p>
                      <a:endParaRPr lang="fr-FR" dirty="0"/>
                    </a:p>
                  </a:txBody>
                  <a:tcPr/>
                </a:tc>
                <a:extLst>
                  <a:ext uri="{0D108BD9-81ED-4DB2-BD59-A6C34878D82A}">
                    <a16:rowId xmlns:a16="http://schemas.microsoft.com/office/drawing/2014/main" val="572619258"/>
                  </a:ext>
                </a:extLst>
              </a:tr>
              <a:tr h="370840">
                <a:tc>
                  <a:txBody>
                    <a:bodyPr/>
                    <a:lstStyle/>
                    <a:p>
                      <a:r>
                        <a:rPr lang="fr-FR" dirty="0"/>
                        <a:t>Semi-conducteur</a:t>
                      </a:r>
                    </a:p>
                  </a:txBody>
                  <a:tcPr/>
                </a:tc>
                <a:tc>
                  <a:txBody>
                    <a:bodyPr/>
                    <a:lstStyle/>
                    <a:p>
                      <a:r>
                        <a:rPr lang="fr-FR" dirty="0"/>
                        <a:t>Si, Ge, </a:t>
                      </a:r>
                      <a:r>
                        <a:rPr lang="fr-FR" dirty="0" err="1"/>
                        <a:t>GaAs</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10</a:t>
                      </a:r>
                      <a:r>
                        <a:rPr lang="fr-FR" baseline="30000" dirty="0"/>
                        <a:t>13</a:t>
                      </a:r>
                      <a:r>
                        <a:rPr lang="fr-FR" dirty="0"/>
                        <a:t>/ cm</a:t>
                      </a:r>
                      <a:r>
                        <a:rPr lang="fr-FR" baseline="30000" dirty="0"/>
                        <a:t>3 </a:t>
                      </a:r>
                      <a:r>
                        <a:rPr lang="fr-FR" dirty="0"/>
                        <a:t>&lt; &lt; 10</a:t>
                      </a:r>
                      <a:r>
                        <a:rPr lang="fr-FR" baseline="30000" dirty="0"/>
                        <a:t>17</a:t>
                      </a:r>
                      <a:r>
                        <a:rPr lang="fr-FR" dirty="0"/>
                        <a:t>/ cm</a:t>
                      </a:r>
                      <a:r>
                        <a:rPr lang="fr-FR" baseline="30000" dirty="0"/>
                        <a:t>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(à T ambiante)</a:t>
                      </a: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Conductivité augmente quand T augmente</a:t>
                      </a:r>
                    </a:p>
                  </a:txBody>
                  <a:tcPr/>
                </a:tc>
                <a:extLst>
                  <a:ext uri="{0D108BD9-81ED-4DB2-BD59-A6C34878D82A}">
                    <a16:rowId xmlns:a16="http://schemas.microsoft.com/office/drawing/2014/main" val="1997258385"/>
                  </a:ext>
                </a:extLst>
              </a:tr>
              <a:tr h="370840">
                <a:tc>
                  <a:txBody>
                    <a:bodyPr/>
                    <a:lstStyle/>
                    <a:p>
                      <a:r>
                        <a:rPr lang="fr-FR" dirty="0"/>
                        <a:t>Isolant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diamant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&lt; 10</a:t>
                      </a:r>
                      <a:r>
                        <a:rPr lang="fr-FR" baseline="30000" dirty="0"/>
                        <a:t>13</a:t>
                      </a:r>
                      <a:r>
                        <a:rPr lang="fr-FR" dirty="0"/>
                        <a:t>/ cm</a:t>
                      </a:r>
                      <a:r>
                        <a:rPr lang="fr-FR" baseline="30000" dirty="0"/>
                        <a:t>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(à T ambiante)</a:t>
                      </a: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Conductivité augmente quand T augmente</a:t>
                      </a:r>
                    </a:p>
                  </a:txBody>
                  <a:tcPr/>
                </a:tc>
                <a:extLst>
                  <a:ext uri="{0D108BD9-81ED-4DB2-BD59-A6C34878D82A}">
                    <a16:rowId xmlns:a16="http://schemas.microsoft.com/office/drawing/2014/main" val="1762885139"/>
                  </a:ext>
                </a:extLst>
              </a:tr>
            </a:tbl>
          </a:graphicData>
        </a:graphic>
      </p:graphicFrame>
    </p:spTree>
    <p:extLst>
      <p:ext uri="{BB962C8B-B14F-4D97-AF65-F5344CB8AC3E}">
        <p14:creationId xmlns:p14="http://schemas.microsoft.com/office/powerpoint/2010/main" val="2355164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D3B197E-03E5-40F9-9534-778087379FB5}"/>
              </a:ext>
            </a:extLst>
          </p:cNvPr>
          <p:cNvSpPr>
            <a:spLocks noGrp="1"/>
          </p:cNvSpPr>
          <p:nvPr>
            <p:ph type="title"/>
          </p:nvPr>
        </p:nvSpPr>
        <p:spPr>
          <a:xfrm>
            <a:off x="838200" y="18255"/>
            <a:ext cx="10515600" cy="789613"/>
          </a:xfrm>
        </p:spPr>
        <p:txBody>
          <a:bodyPr/>
          <a:lstStyle/>
          <a:p>
            <a:pPr algn="ctr"/>
            <a:r>
              <a:rPr lang="fr-FR" dirty="0">
                <a:solidFill>
                  <a:srgbClr val="0000CC"/>
                </a:solidFill>
              </a:rPr>
              <a:t>Exemple du Trans </a:t>
            </a:r>
            <a:r>
              <a:rPr lang="fr-FR" dirty="0" err="1">
                <a:solidFill>
                  <a:srgbClr val="0000CC"/>
                </a:solidFill>
              </a:rPr>
              <a:t>Polyacétylène</a:t>
            </a:r>
            <a:endParaRPr lang="fr-FR" dirty="0">
              <a:solidFill>
                <a:srgbClr val="0000CC"/>
              </a:solidFill>
            </a:endParaRPr>
          </a:p>
        </p:txBody>
      </p:sp>
      <p:graphicFrame>
        <p:nvGraphicFramePr>
          <p:cNvPr id="6" name="Objet 5">
            <a:extLst>
              <a:ext uri="{FF2B5EF4-FFF2-40B4-BE49-F238E27FC236}">
                <a16:creationId xmlns:a16="http://schemas.microsoft.com/office/drawing/2014/main" id="{9D71BAB2-A24F-4B66-B17E-91FB84E866C6}"/>
              </a:ext>
            </a:extLst>
          </p:cNvPr>
          <p:cNvGraphicFramePr>
            <a:graphicFrameLocks noChangeAspect="1"/>
          </p:cNvGraphicFramePr>
          <p:nvPr>
            <p:extLst>
              <p:ext uri="{D42A27DB-BD31-4B8C-83A1-F6EECF244321}">
                <p14:modId xmlns:p14="http://schemas.microsoft.com/office/powerpoint/2010/main" val="3580450890"/>
              </p:ext>
            </p:extLst>
          </p:nvPr>
        </p:nvGraphicFramePr>
        <p:xfrm>
          <a:off x="6653213" y="3752850"/>
          <a:ext cx="4298950" cy="2841625"/>
        </p:xfrm>
        <a:graphic>
          <a:graphicData uri="http://schemas.openxmlformats.org/presentationml/2006/ole">
            <mc:AlternateContent xmlns:mc="http://schemas.openxmlformats.org/markup-compatibility/2006">
              <mc:Choice xmlns:v="urn:schemas-microsoft-com:vml" Requires="v">
                <p:oleObj spid="_x0000_s14403" name="CS ChemDraw Drawing" r:id="rId3" imgW="4299381" imgH="2840909" progId="ChemDraw.Document.6.0">
                  <p:embed/>
                </p:oleObj>
              </mc:Choice>
              <mc:Fallback>
                <p:oleObj name="CS ChemDraw Drawing" r:id="rId3" imgW="4299381" imgH="2840909" progId="ChemDraw.Document.6.0">
                  <p:embed/>
                  <p:pic>
                    <p:nvPicPr>
                      <p:cNvPr id="7" name="Objet 6">
                        <a:extLst>
                          <a:ext uri="{FF2B5EF4-FFF2-40B4-BE49-F238E27FC236}">
                            <a16:creationId xmlns:a16="http://schemas.microsoft.com/office/drawing/2014/main" id="{956973B3-C32C-4878-ACF4-CF8AC74D04C0}"/>
                          </a:ext>
                        </a:extLst>
                      </p:cNvPr>
                      <p:cNvPicPr/>
                      <p:nvPr/>
                    </p:nvPicPr>
                    <p:blipFill>
                      <a:blip r:embed="rId4"/>
                      <a:stretch>
                        <a:fillRect/>
                      </a:stretch>
                    </p:blipFill>
                    <p:spPr>
                      <a:xfrm>
                        <a:off x="6653213" y="3752850"/>
                        <a:ext cx="4298950" cy="2841625"/>
                      </a:xfrm>
                      <a:prstGeom prst="rect">
                        <a:avLst/>
                      </a:prstGeom>
                    </p:spPr>
                  </p:pic>
                </p:oleObj>
              </mc:Fallback>
            </mc:AlternateContent>
          </a:graphicData>
        </a:graphic>
      </p:graphicFrame>
      <p:graphicFrame>
        <p:nvGraphicFramePr>
          <p:cNvPr id="2" name="Objet 1">
            <a:extLst>
              <a:ext uri="{FF2B5EF4-FFF2-40B4-BE49-F238E27FC236}">
                <a16:creationId xmlns:a16="http://schemas.microsoft.com/office/drawing/2014/main" id="{C7332E11-0EE2-4700-A1D6-68A3B7D4F318}"/>
              </a:ext>
            </a:extLst>
          </p:cNvPr>
          <p:cNvGraphicFramePr>
            <a:graphicFrameLocks noChangeAspect="1"/>
          </p:cNvGraphicFramePr>
          <p:nvPr>
            <p:extLst>
              <p:ext uri="{D42A27DB-BD31-4B8C-83A1-F6EECF244321}">
                <p14:modId xmlns:p14="http://schemas.microsoft.com/office/powerpoint/2010/main" val="3710523622"/>
              </p:ext>
            </p:extLst>
          </p:nvPr>
        </p:nvGraphicFramePr>
        <p:xfrm>
          <a:off x="1778244" y="950962"/>
          <a:ext cx="4622800" cy="1685925"/>
        </p:xfrm>
        <a:graphic>
          <a:graphicData uri="http://schemas.openxmlformats.org/presentationml/2006/ole">
            <mc:AlternateContent xmlns:mc="http://schemas.openxmlformats.org/markup-compatibility/2006">
              <mc:Choice xmlns:v="urn:schemas-microsoft-com:vml" Requires="v">
                <p:oleObj spid="_x0000_s14404" name="CS ChemDraw Drawing" r:id="rId5" imgW="4622186" imgH="1685371" progId="ChemDraw.Document.6.0">
                  <p:embed/>
                </p:oleObj>
              </mc:Choice>
              <mc:Fallback>
                <p:oleObj name="CS ChemDraw Drawing" r:id="rId5" imgW="4622186" imgH="1685371" progId="ChemDraw.Document.6.0">
                  <p:embed/>
                  <p:pic>
                    <p:nvPicPr>
                      <p:cNvPr id="0" name=""/>
                      <p:cNvPicPr/>
                      <p:nvPr/>
                    </p:nvPicPr>
                    <p:blipFill>
                      <a:blip r:embed="rId6"/>
                      <a:stretch>
                        <a:fillRect/>
                      </a:stretch>
                    </p:blipFill>
                    <p:spPr>
                      <a:xfrm>
                        <a:off x="1778244" y="950962"/>
                        <a:ext cx="4622800" cy="1685925"/>
                      </a:xfrm>
                      <a:prstGeom prst="rect">
                        <a:avLst/>
                      </a:prstGeom>
                    </p:spPr>
                  </p:pic>
                </p:oleObj>
              </mc:Fallback>
            </mc:AlternateContent>
          </a:graphicData>
        </a:graphic>
      </p:graphicFrame>
      <p:sp>
        <p:nvSpPr>
          <p:cNvPr id="3" name="ZoneTexte 2">
            <a:extLst>
              <a:ext uri="{FF2B5EF4-FFF2-40B4-BE49-F238E27FC236}">
                <a16:creationId xmlns:a16="http://schemas.microsoft.com/office/drawing/2014/main" id="{095B41EE-1AA8-4B97-AE3C-3A622A6D3A8C}"/>
              </a:ext>
            </a:extLst>
          </p:cNvPr>
          <p:cNvSpPr txBox="1"/>
          <p:nvPr/>
        </p:nvSpPr>
        <p:spPr>
          <a:xfrm>
            <a:off x="7468586" y="1876149"/>
            <a:ext cx="3397682"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Composé périodique 1D</a:t>
            </a:r>
          </a:p>
        </p:txBody>
      </p:sp>
      <p:graphicFrame>
        <p:nvGraphicFramePr>
          <p:cNvPr id="7" name="Objet 6">
            <a:extLst>
              <a:ext uri="{FF2B5EF4-FFF2-40B4-BE49-F238E27FC236}">
                <a16:creationId xmlns:a16="http://schemas.microsoft.com/office/drawing/2014/main" id="{ADFD6C69-FEFA-468C-85AB-39BB3BA5D273}"/>
              </a:ext>
            </a:extLst>
          </p:cNvPr>
          <p:cNvGraphicFramePr>
            <a:graphicFrameLocks noChangeAspect="1"/>
          </p:cNvGraphicFramePr>
          <p:nvPr>
            <p:extLst>
              <p:ext uri="{D42A27DB-BD31-4B8C-83A1-F6EECF244321}">
                <p14:modId xmlns:p14="http://schemas.microsoft.com/office/powerpoint/2010/main" val="2174254109"/>
              </p:ext>
            </p:extLst>
          </p:nvPr>
        </p:nvGraphicFramePr>
        <p:xfrm>
          <a:off x="1013981" y="2904784"/>
          <a:ext cx="3466284" cy="1519514"/>
        </p:xfrm>
        <a:graphic>
          <a:graphicData uri="http://schemas.openxmlformats.org/presentationml/2006/ole">
            <mc:AlternateContent xmlns:mc="http://schemas.openxmlformats.org/markup-compatibility/2006">
              <mc:Choice xmlns:v="urn:schemas-microsoft-com:vml" Requires="v">
                <p:oleObj spid="_x0000_s14405" name="CS ChemDraw Drawing" r:id="rId7" imgW="3194020" imgH="1400305" progId="ChemDraw.Document.6.0">
                  <p:embed/>
                </p:oleObj>
              </mc:Choice>
              <mc:Fallback>
                <p:oleObj name="CS ChemDraw Drawing" r:id="rId7" imgW="3194020" imgH="1400305" progId="ChemDraw.Document.6.0">
                  <p:embed/>
                  <p:pic>
                    <p:nvPicPr>
                      <p:cNvPr id="2" name="Objet 1">
                        <a:extLst>
                          <a:ext uri="{FF2B5EF4-FFF2-40B4-BE49-F238E27FC236}">
                            <a16:creationId xmlns:a16="http://schemas.microsoft.com/office/drawing/2014/main" id="{C7332E11-0EE2-4700-A1D6-68A3B7D4F318}"/>
                          </a:ext>
                        </a:extLst>
                      </p:cNvPr>
                      <p:cNvPicPr/>
                      <p:nvPr/>
                    </p:nvPicPr>
                    <p:blipFill>
                      <a:blip r:embed="rId8"/>
                      <a:stretch>
                        <a:fillRect/>
                      </a:stretch>
                    </p:blipFill>
                    <p:spPr>
                      <a:xfrm>
                        <a:off x="1013981" y="2904784"/>
                        <a:ext cx="3466284" cy="1519514"/>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27189E7-7463-47A6-B939-02EBE7E716F7}"/>
              </a:ext>
            </a:extLst>
          </p:cNvPr>
          <p:cNvSpPr/>
          <p:nvPr/>
        </p:nvSpPr>
        <p:spPr>
          <a:xfrm>
            <a:off x="446843" y="4655934"/>
            <a:ext cx="5272232" cy="1938992"/>
          </a:xfrm>
          <a:prstGeom prst="rect">
            <a:avLst/>
          </a:prstGeom>
        </p:spPr>
        <p:txBody>
          <a:bodyPr wrap="square">
            <a:spAutoFit/>
          </a:bodyPr>
          <a:lstStyle/>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au sein du fragment C</a:t>
            </a:r>
            <a:r>
              <a:rPr lang="fr-FR" sz="24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fr-FR" sz="2400" dirty="0">
                <a:latin typeface="Times New Roman" panose="02020603050405020304" pitchFamily="18" charset="0"/>
                <a:cs typeface="Times New Roman" panose="02020603050405020304" pitchFamily="18" charset="0"/>
                <a:sym typeface="Wingdings" panose="05000000000000000000" pitchFamily="2" charset="2"/>
              </a:rPr>
              <a:t>H</a:t>
            </a:r>
            <a:r>
              <a:rPr lang="fr-FR" sz="24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fr-FR" sz="2400" dirty="0">
                <a:latin typeface="Times New Roman" panose="02020603050405020304" pitchFamily="18" charset="0"/>
                <a:cs typeface="Times New Roman" panose="02020603050405020304" pitchFamily="18" charset="0"/>
                <a:sym typeface="Wingdings" panose="05000000000000000000" pitchFamily="2" charset="2"/>
              </a:rPr>
              <a:t>, 8 OA sont impliquées dans la formations d’OM </a:t>
            </a:r>
            <a:r>
              <a:rPr lang="fr-FR" sz="2400" dirty="0">
                <a:latin typeface="Symbol" panose="05050102010706020507" pitchFamily="18" charset="2"/>
                <a:cs typeface="Times New Roman" panose="02020603050405020304" pitchFamily="18" charset="0"/>
                <a:sym typeface="Wingdings" panose="05000000000000000000" pitchFamily="2" charset="2"/>
              </a:rPr>
              <a:t>s</a:t>
            </a:r>
            <a:r>
              <a:rPr lang="fr-FR" sz="2400" dirty="0">
                <a:latin typeface="Times New Roman" panose="02020603050405020304" pitchFamily="18" charset="0"/>
                <a:cs typeface="Times New Roman" panose="02020603050405020304" pitchFamily="18" charset="0"/>
                <a:sym typeface="Wingdings" panose="05000000000000000000" pitchFamily="2" charset="2"/>
              </a:rPr>
              <a:t> (2s</a:t>
            </a:r>
            <a:r>
              <a:rPr lang="fr-FR" sz="2400" baseline="-25000" dirty="0">
                <a:latin typeface="Times New Roman" panose="02020603050405020304" pitchFamily="18" charset="0"/>
                <a:cs typeface="Times New Roman" panose="02020603050405020304" pitchFamily="18" charset="0"/>
                <a:sym typeface="Wingdings" panose="05000000000000000000" pitchFamily="2" charset="2"/>
              </a:rPr>
              <a:t>(c)</a:t>
            </a:r>
            <a:r>
              <a:rPr lang="fr-FR" sz="2400" dirty="0">
                <a:latin typeface="Times New Roman" panose="02020603050405020304" pitchFamily="18" charset="0"/>
                <a:cs typeface="Times New Roman" panose="02020603050405020304" pitchFamily="18" charset="0"/>
                <a:sym typeface="Wingdings" panose="05000000000000000000" pitchFamily="2" charset="2"/>
              </a:rPr>
              <a:t>,2p</a:t>
            </a:r>
            <a:r>
              <a:rPr lang="fr-FR" sz="2400" baseline="-25000" dirty="0">
                <a:latin typeface="Times New Roman" panose="02020603050405020304" pitchFamily="18" charset="0"/>
                <a:cs typeface="Times New Roman" panose="02020603050405020304" pitchFamily="18" charset="0"/>
                <a:sym typeface="Wingdings" panose="05000000000000000000" pitchFamily="2" charset="2"/>
              </a:rPr>
              <a:t>x(c) )</a:t>
            </a:r>
            <a:r>
              <a:rPr lang="fr-FR" sz="2400" dirty="0">
                <a:latin typeface="Times New Roman" panose="02020603050405020304" pitchFamily="18" charset="0"/>
                <a:cs typeface="Times New Roman" panose="02020603050405020304" pitchFamily="18" charset="0"/>
                <a:sym typeface="Wingdings" panose="05000000000000000000" pitchFamily="2" charset="2"/>
              </a:rPr>
              <a:t>,2p</a:t>
            </a:r>
            <a:r>
              <a:rPr lang="fr-FR" sz="2400" baseline="-25000" dirty="0">
                <a:latin typeface="Times New Roman" panose="02020603050405020304" pitchFamily="18" charset="0"/>
                <a:cs typeface="Times New Roman" panose="02020603050405020304" pitchFamily="18" charset="0"/>
                <a:sym typeface="Wingdings" panose="05000000000000000000" pitchFamily="2" charset="2"/>
              </a:rPr>
              <a:t>z(c) </a:t>
            </a:r>
            <a:r>
              <a:rPr lang="fr-FR" sz="2400" dirty="0">
                <a:latin typeface="Times New Roman" panose="02020603050405020304" pitchFamily="18" charset="0"/>
                <a:cs typeface="Times New Roman" panose="02020603050405020304" pitchFamily="18" charset="0"/>
                <a:sym typeface="Wingdings" panose="05000000000000000000" pitchFamily="2" charset="2"/>
              </a:rPr>
              <a:t>et</a:t>
            </a:r>
            <a:r>
              <a:rPr lang="fr-FR" sz="2400" baseline="-25000" dirty="0">
                <a:latin typeface="Times New Roman" panose="02020603050405020304" pitchFamily="18" charset="0"/>
                <a:cs typeface="Times New Roman" panose="02020603050405020304" pitchFamily="18" charset="0"/>
                <a:sym typeface="Wingdings" panose="05000000000000000000" pitchFamily="2" charset="2"/>
              </a:rPr>
              <a:t> </a:t>
            </a:r>
            <a:r>
              <a:rPr lang="fr-FR" sz="2400" dirty="0">
                <a:latin typeface="Times New Roman" panose="02020603050405020304" pitchFamily="18" charset="0"/>
                <a:cs typeface="Times New Roman" panose="02020603050405020304" pitchFamily="18" charset="0"/>
                <a:sym typeface="Wingdings" panose="05000000000000000000" pitchFamily="2" charset="2"/>
              </a:rPr>
              <a:t>1s</a:t>
            </a:r>
            <a:r>
              <a:rPr lang="fr-FR" sz="2400" baseline="-25000" dirty="0">
                <a:latin typeface="Times New Roman" panose="02020603050405020304" pitchFamily="18" charset="0"/>
                <a:cs typeface="Times New Roman" panose="02020603050405020304" pitchFamily="18" charset="0"/>
                <a:sym typeface="Wingdings" panose="05000000000000000000" pitchFamily="2" charset="2"/>
              </a:rPr>
              <a:t>(H)</a:t>
            </a:r>
            <a:r>
              <a:rPr lang="fr-FR" sz="2400" dirty="0">
                <a:latin typeface="Times New Roman" panose="02020603050405020304" pitchFamily="18" charset="0"/>
                <a:cs typeface="Times New Roman" panose="02020603050405020304" pitchFamily="18" charset="0"/>
                <a:sym typeface="Wingdings" panose="05000000000000000000" pitchFamily="2" charset="2"/>
              </a:rPr>
              <a:t>) et 2 OA sont impliquées dans la formation d’OM </a:t>
            </a:r>
            <a:r>
              <a:rPr lang="fr-FR" sz="2400" dirty="0">
                <a:latin typeface="Symbol" panose="05050102010706020507" pitchFamily="18" charset="2"/>
                <a:cs typeface="Times New Roman" panose="02020603050405020304" pitchFamily="18" charset="0"/>
                <a:sym typeface="Wingdings" panose="05000000000000000000" pitchFamily="2" charset="2"/>
              </a:rPr>
              <a:t>p</a:t>
            </a:r>
            <a:r>
              <a:rPr lang="fr-FR" sz="2400" dirty="0">
                <a:latin typeface="Times New Roman" panose="02020603050405020304" pitchFamily="18" charset="0"/>
                <a:cs typeface="Times New Roman" panose="02020603050405020304" pitchFamily="18" charset="0"/>
                <a:sym typeface="Wingdings" panose="05000000000000000000" pitchFamily="2" charset="2"/>
              </a:rPr>
              <a:t> (2p</a:t>
            </a:r>
            <a:r>
              <a:rPr lang="fr-FR" sz="2400" baseline="-25000" dirty="0">
                <a:latin typeface="Times New Roman" panose="02020603050405020304" pitchFamily="18" charset="0"/>
                <a:cs typeface="Times New Roman" panose="02020603050405020304" pitchFamily="18" charset="0"/>
                <a:sym typeface="Wingdings" panose="05000000000000000000" pitchFamily="2" charset="2"/>
              </a:rPr>
              <a:t>y(c)</a:t>
            </a:r>
            <a:r>
              <a:rPr lang="fr-FR" sz="2400" dirty="0">
                <a:latin typeface="Times New Roman" panose="02020603050405020304" pitchFamily="18" charset="0"/>
                <a:cs typeface="Times New Roman" panose="02020603050405020304" pitchFamily="18" charset="0"/>
                <a:sym typeface="Wingdings" panose="05000000000000000000" pitchFamily="2" charset="2"/>
              </a:rPr>
              <a:t>)</a:t>
            </a: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27519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E54C0-F874-49BA-800D-E17D311A6156}"/>
              </a:ext>
            </a:extLst>
          </p:cNvPr>
          <p:cNvSpPr/>
          <p:nvPr/>
        </p:nvSpPr>
        <p:spPr>
          <a:xfrm>
            <a:off x="313673" y="1065073"/>
            <a:ext cx="11040127" cy="830997"/>
          </a:xfrm>
          <a:prstGeom prst="rect">
            <a:avLst/>
          </a:prstGeom>
        </p:spPr>
        <p:txBody>
          <a:bodyPr wrap="square">
            <a:spAutoFit/>
          </a:bodyPr>
          <a:lstStyle/>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 Les propriétés de conduction vont donc dépendre de la position relative des deux bandes </a:t>
            </a:r>
            <a:r>
              <a:rPr lang="fr-FR" sz="2400" dirty="0">
                <a:latin typeface="Symbol" panose="05050102010706020507" pitchFamily="18" charset="2"/>
                <a:cs typeface="Times New Roman" panose="02020603050405020304" pitchFamily="18" charset="0"/>
                <a:sym typeface="Wingdings" panose="05000000000000000000" pitchFamily="2" charset="2"/>
              </a:rPr>
              <a:t>p</a:t>
            </a:r>
            <a:endParaRPr lang="fr-FR" sz="800" dirty="0">
              <a:latin typeface="Symbol" panose="05050102010706020507" pitchFamily="18" charset="2"/>
              <a:cs typeface="Times New Roman" panose="02020603050405020304" pitchFamily="18" charset="0"/>
            </a:endParaRPr>
          </a:p>
        </p:txBody>
      </p:sp>
      <p:graphicFrame>
        <p:nvGraphicFramePr>
          <p:cNvPr id="5" name="Objet 4">
            <a:extLst>
              <a:ext uri="{FF2B5EF4-FFF2-40B4-BE49-F238E27FC236}">
                <a16:creationId xmlns:a16="http://schemas.microsoft.com/office/drawing/2014/main" id="{0255EBDB-B752-436F-9BBB-7042017564EF}"/>
              </a:ext>
            </a:extLst>
          </p:cNvPr>
          <p:cNvGraphicFramePr>
            <a:graphicFrameLocks noChangeAspect="1"/>
          </p:cNvGraphicFramePr>
          <p:nvPr>
            <p:extLst>
              <p:ext uri="{D42A27DB-BD31-4B8C-83A1-F6EECF244321}">
                <p14:modId xmlns:p14="http://schemas.microsoft.com/office/powerpoint/2010/main" val="1472322901"/>
              </p:ext>
            </p:extLst>
          </p:nvPr>
        </p:nvGraphicFramePr>
        <p:xfrm>
          <a:off x="6926263" y="4292600"/>
          <a:ext cx="4940300" cy="2422525"/>
        </p:xfrm>
        <a:graphic>
          <a:graphicData uri="http://schemas.openxmlformats.org/presentationml/2006/ole">
            <mc:AlternateContent xmlns:mc="http://schemas.openxmlformats.org/markup-compatibility/2006">
              <mc:Choice xmlns:v="urn:schemas-microsoft-com:vml" Requires="v">
                <p:oleObj spid="_x0000_s17450" name="CS ChemDraw Drawing" r:id="rId3" imgW="4940737" imgH="2897328" progId="ChemDraw.Document.6.0">
                  <p:embed/>
                </p:oleObj>
              </mc:Choice>
              <mc:Fallback>
                <p:oleObj name="CS ChemDraw Drawing" r:id="rId3" imgW="4940737" imgH="2897328" progId="ChemDraw.Document.6.0">
                  <p:embed/>
                  <p:pic>
                    <p:nvPicPr>
                      <p:cNvPr id="6" name="Objet 5">
                        <a:extLst>
                          <a:ext uri="{FF2B5EF4-FFF2-40B4-BE49-F238E27FC236}">
                            <a16:creationId xmlns:a16="http://schemas.microsoft.com/office/drawing/2014/main" id="{9D71BAB2-A24F-4B66-B17E-91FB84E866C6}"/>
                          </a:ext>
                        </a:extLst>
                      </p:cNvPr>
                      <p:cNvPicPr/>
                      <p:nvPr/>
                    </p:nvPicPr>
                    <p:blipFill>
                      <a:blip r:embed="rId4"/>
                      <a:stretch>
                        <a:fillRect/>
                      </a:stretch>
                    </p:blipFill>
                    <p:spPr>
                      <a:xfrm>
                        <a:off x="6926263" y="4292600"/>
                        <a:ext cx="4940300" cy="2422525"/>
                      </a:xfrm>
                      <a:prstGeom prst="rect">
                        <a:avLst/>
                      </a:prstGeom>
                    </p:spPr>
                  </p:pic>
                </p:oleObj>
              </mc:Fallback>
            </mc:AlternateContent>
          </a:graphicData>
        </a:graphic>
      </p:graphicFrame>
      <p:sp>
        <p:nvSpPr>
          <p:cNvPr id="6" name="Titre 1">
            <a:extLst>
              <a:ext uri="{FF2B5EF4-FFF2-40B4-BE49-F238E27FC236}">
                <a16:creationId xmlns:a16="http://schemas.microsoft.com/office/drawing/2014/main" id="{6A774DA9-62C2-4CDB-A7C2-A08A4DF6644A}"/>
              </a:ext>
            </a:extLst>
          </p:cNvPr>
          <p:cNvSpPr>
            <a:spLocks noGrp="1"/>
          </p:cNvSpPr>
          <p:nvPr>
            <p:ph type="title"/>
          </p:nvPr>
        </p:nvSpPr>
        <p:spPr>
          <a:xfrm>
            <a:off x="838200" y="18255"/>
            <a:ext cx="10515600" cy="789613"/>
          </a:xfrm>
        </p:spPr>
        <p:txBody>
          <a:bodyPr/>
          <a:lstStyle/>
          <a:p>
            <a:pPr algn="ctr"/>
            <a:r>
              <a:rPr lang="fr-FR" dirty="0">
                <a:solidFill>
                  <a:srgbClr val="0000CC"/>
                </a:solidFill>
              </a:rPr>
              <a:t>Exemple du Trans </a:t>
            </a:r>
            <a:r>
              <a:rPr lang="fr-FR" dirty="0" err="1">
                <a:solidFill>
                  <a:srgbClr val="0000CC"/>
                </a:solidFill>
              </a:rPr>
              <a:t>Polyacétylène</a:t>
            </a:r>
            <a:endParaRPr lang="fr-FR" dirty="0">
              <a:solidFill>
                <a:srgbClr val="0000CC"/>
              </a:solidFill>
            </a:endParaRPr>
          </a:p>
        </p:txBody>
      </p:sp>
      <p:sp>
        <p:nvSpPr>
          <p:cNvPr id="7" name="Rectangle 6">
            <a:extLst>
              <a:ext uri="{FF2B5EF4-FFF2-40B4-BE49-F238E27FC236}">
                <a16:creationId xmlns:a16="http://schemas.microsoft.com/office/drawing/2014/main" id="{6DBF4147-7B90-42A7-A8E2-58F9B0769504}"/>
              </a:ext>
            </a:extLst>
          </p:cNvPr>
          <p:cNvSpPr/>
          <p:nvPr/>
        </p:nvSpPr>
        <p:spPr>
          <a:xfrm>
            <a:off x="313673" y="2153275"/>
            <a:ext cx="6096000" cy="4462760"/>
          </a:xfrm>
          <a:prstGeom prst="rect">
            <a:avLst/>
          </a:prstGeom>
        </p:spPr>
        <p:txBody>
          <a:bodyPr>
            <a:spAutoFit/>
          </a:bodyPr>
          <a:lstStyle/>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Dans le trans-</a:t>
            </a:r>
            <a:r>
              <a:rPr lang="fr-FR" sz="2400" dirty="0" err="1">
                <a:latin typeface="Times New Roman" panose="02020603050405020304" pitchFamily="18" charset="0"/>
                <a:cs typeface="Times New Roman" panose="02020603050405020304" pitchFamily="18" charset="0"/>
                <a:sym typeface="Wingdings" panose="05000000000000000000" pitchFamily="2" charset="2"/>
              </a:rPr>
              <a:t>polyacétylène</a:t>
            </a:r>
            <a:r>
              <a:rPr lang="fr-FR" sz="2400" dirty="0">
                <a:latin typeface="Times New Roman" panose="02020603050405020304" pitchFamily="18" charset="0"/>
                <a:cs typeface="Times New Roman" panose="02020603050405020304" pitchFamily="18" charset="0"/>
                <a:sym typeface="Wingdings" panose="05000000000000000000" pitchFamily="2" charset="2"/>
              </a:rPr>
              <a:t> régulier, les deux bandes </a:t>
            </a:r>
            <a:r>
              <a:rPr lang="fr-FR" sz="2400" dirty="0">
                <a:latin typeface="Symbol" panose="05050102010706020507" pitchFamily="18" charset="2"/>
                <a:cs typeface="Times New Roman" panose="02020603050405020304" pitchFamily="18" charset="0"/>
                <a:sym typeface="Wingdings" panose="05000000000000000000" pitchFamily="2" charset="2"/>
              </a:rPr>
              <a:t>p</a:t>
            </a:r>
            <a:r>
              <a:rPr lang="fr-FR" sz="2400" dirty="0">
                <a:latin typeface="Times New Roman" panose="02020603050405020304" pitchFamily="18" charset="0"/>
                <a:cs typeface="Times New Roman" panose="02020603050405020304" pitchFamily="18" charset="0"/>
                <a:sym typeface="Wingdings" panose="05000000000000000000" pitchFamily="2" charset="2"/>
              </a:rPr>
              <a:t> se juxtaposent et le composé est métallique.</a:t>
            </a: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ts val="600"/>
              </a:spcBef>
            </a:pP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ts val="600"/>
              </a:spcBef>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fr-FR" sz="2400" dirty="0">
                <a:solidFill>
                  <a:srgbClr val="FF0000"/>
                </a:solidFill>
                <a:latin typeface="Times New Roman" panose="02020603050405020304" pitchFamily="18" charset="0"/>
                <a:cs typeface="Times New Roman" panose="02020603050405020304" pitchFamily="18" charset="0"/>
              </a:rPr>
              <a:t>En réalité, la diffraction des rayons X montre une alternance de liaisons longues et de liaisons courtes le long de la chaîne. Cela se traduit par l’ouverture d’un fossé au niveau de Fermi. Les états occupés du système </a:t>
            </a:r>
            <a:r>
              <a:rPr lang="fr-FR" sz="2400" dirty="0">
                <a:solidFill>
                  <a:srgbClr val="FF0000"/>
                </a:solidFill>
                <a:latin typeface="Symbol" panose="05050102010706020507" pitchFamily="18" charset="2"/>
                <a:cs typeface="Times New Roman" panose="02020603050405020304" pitchFamily="18" charset="0"/>
              </a:rPr>
              <a:t>p</a:t>
            </a:r>
            <a:r>
              <a:rPr lang="fr-FR" sz="2400" dirty="0">
                <a:solidFill>
                  <a:srgbClr val="FF0000"/>
                </a:solidFill>
                <a:latin typeface="Times New Roman" panose="02020603050405020304" pitchFamily="18" charset="0"/>
                <a:cs typeface="Times New Roman" panose="02020603050405020304" pitchFamily="18" charset="0"/>
              </a:rPr>
              <a:t> sont alors stabilisés.</a:t>
            </a: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graphicFrame>
        <p:nvGraphicFramePr>
          <p:cNvPr id="8" name="Objet 7">
            <a:extLst>
              <a:ext uri="{FF2B5EF4-FFF2-40B4-BE49-F238E27FC236}">
                <a16:creationId xmlns:a16="http://schemas.microsoft.com/office/drawing/2014/main" id="{2F67B495-62A3-47FB-AA52-06AA3722489C}"/>
              </a:ext>
            </a:extLst>
          </p:cNvPr>
          <p:cNvGraphicFramePr>
            <a:graphicFrameLocks noChangeAspect="1"/>
          </p:cNvGraphicFramePr>
          <p:nvPr>
            <p:extLst>
              <p:ext uri="{D42A27DB-BD31-4B8C-83A1-F6EECF244321}">
                <p14:modId xmlns:p14="http://schemas.microsoft.com/office/powerpoint/2010/main" val="572412338"/>
              </p:ext>
            </p:extLst>
          </p:nvPr>
        </p:nvGraphicFramePr>
        <p:xfrm>
          <a:off x="7194550" y="1652588"/>
          <a:ext cx="4294188" cy="2376487"/>
        </p:xfrm>
        <a:graphic>
          <a:graphicData uri="http://schemas.openxmlformats.org/presentationml/2006/ole">
            <mc:AlternateContent xmlns:mc="http://schemas.openxmlformats.org/markup-compatibility/2006">
              <mc:Choice xmlns:v="urn:schemas-microsoft-com:vml" Requires="v">
                <p:oleObj spid="_x0000_s17451" name="CS ChemDraw Drawing" r:id="rId5" imgW="4294703" imgH="2840909" progId="ChemDraw.Document.6.0">
                  <p:embed/>
                </p:oleObj>
              </mc:Choice>
              <mc:Fallback>
                <p:oleObj name="CS ChemDraw Drawing" r:id="rId5" imgW="4294703" imgH="2840909" progId="ChemDraw.Document.6.0">
                  <p:embed/>
                  <p:pic>
                    <p:nvPicPr>
                      <p:cNvPr id="5" name="Objet 4">
                        <a:extLst>
                          <a:ext uri="{FF2B5EF4-FFF2-40B4-BE49-F238E27FC236}">
                            <a16:creationId xmlns:a16="http://schemas.microsoft.com/office/drawing/2014/main" id="{0255EBDB-B752-436F-9BBB-7042017564EF}"/>
                          </a:ext>
                        </a:extLst>
                      </p:cNvPr>
                      <p:cNvPicPr/>
                      <p:nvPr/>
                    </p:nvPicPr>
                    <p:blipFill>
                      <a:blip r:embed="rId6"/>
                      <a:stretch>
                        <a:fillRect/>
                      </a:stretch>
                    </p:blipFill>
                    <p:spPr>
                      <a:xfrm>
                        <a:off x="7194550" y="1652588"/>
                        <a:ext cx="4294188" cy="2376487"/>
                      </a:xfrm>
                      <a:prstGeom prst="rect">
                        <a:avLst/>
                      </a:prstGeom>
                    </p:spPr>
                  </p:pic>
                </p:oleObj>
              </mc:Fallback>
            </mc:AlternateContent>
          </a:graphicData>
        </a:graphic>
      </p:graphicFrame>
    </p:spTree>
    <p:extLst>
      <p:ext uri="{BB962C8B-B14F-4D97-AF65-F5344CB8AC3E}">
        <p14:creationId xmlns:p14="http://schemas.microsoft.com/office/powerpoint/2010/main" val="206892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03A4187-8560-45ED-903E-2ADD808B65F0}"/>
              </a:ext>
            </a:extLst>
          </p:cNvPr>
          <p:cNvSpPr>
            <a:spLocks noGrp="1"/>
          </p:cNvSpPr>
          <p:nvPr>
            <p:ph type="title"/>
          </p:nvPr>
        </p:nvSpPr>
        <p:spPr>
          <a:xfrm>
            <a:off x="838200" y="18255"/>
            <a:ext cx="10515600" cy="789613"/>
          </a:xfrm>
        </p:spPr>
        <p:txBody>
          <a:bodyPr/>
          <a:lstStyle/>
          <a:p>
            <a:pPr algn="ctr"/>
            <a:r>
              <a:rPr lang="fr-FR" dirty="0">
                <a:solidFill>
                  <a:srgbClr val="0000CC"/>
                </a:solidFill>
              </a:rPr>
              <a:t>Exemple du Trans </a:t>
            </a:r>
            <a:r>
              <a:rPr lang="fr-FR" dirty="0" err="1">
                <a:solidFill>
                  <a:srgbClr val="0000CC"/>
                </a:solidFill>
              </a:rPr>
              <a:t>Polyacétylène</a:t>
            </a:r>
            <a:endParaRPr lang="fr-FR" dirty="0">
              <a:solidFill>
                <a:srgbClr val="0000CC"/>
              </a:solidFill>
            </a:endParaRPr>
          </a:p>
        </p:txBody>
      </p:sp>
      <p:sp>
        <p:nvSpPr>
          <p:cNvPr id="7" name="Rectangle 6">
            <a:extLst>
              <a:ext uri="{FF2B5EF4-FFF2-40B4-BE49-F238E27FC236}">
                <a16:creationId xmlns:a16="http://schemas.microsoft.com/office/drawing/2014/main" id="{7E2E0476-2B77-4369-BE9B-900607D009E6}"/>
              </a:ext>
            </a:extLst>
          </p:cNvPr>
          <p:cNvSpPr/>
          <p:nvPr/>
        </p:nvSpPr>
        <p:spPr>
          <a:xfrm>
            <a:off x="322555" y="1018538"/>
            <a:ext cx="11413725" cy="4093428"/>
          </a:xfrm>
          <a:prstGeom prst="rect">
            <a:avLst/>
          </a:prstGeom>
        </p:spPr>
        <p:txBody>
          <a:bodyPr wrap="square">
            <a:spAutoFit/>
          </a:bodyPr>
          <a:lstStyle/>
          <a:p>
            <a:pPr marL="342900" indent="-342900" algn="just">
              <a:spcBef>
                <a:spcPts val="600"/>
              </a:spcBef>
              <a:buFont typeface="Wingdings" panose="05000000000000000000" pitchFamily="2" charset="2"/>
              <a:buChar char="à"/>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Les polymères dits « conducteurs » comme le trans-</a:t>
            </a:r>
            <a:r>
              <a:rPr lang="fr-FR"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polyacétylène</a:t>
            </a: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sont donc en réalité semi-conducteurs en dessous d’une certaine température critique ou il y a localisation des doubles liaisons le long de la chaîne.</a:t>
            </a:r>
          </a:p>
          <a:p>
            <a:pPr algn="just">
              <a:spcBef>
                <a:spcPts val="600"/>
              </a:spcBef>
            </a:pPr>
            <a:endParaRPr lang="fr-FR" sz="1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a:spcBef>
                <a:spcPts val="600"/>
              </a:spcBef>
              <a:buFont typeface="Wingdings" panose="05000000000000000000" pitchFamily="2" charset="2"/>
              <a:buChar char="à"/>
            </a:pPr>
            <a:r>
              <a:rPr lang="fr-FR" sz="2400" dirty="0">
                <a:latin typeface="Times New Roman" panose="02020603050405020304" pitchFamily="18" charset="0"/>
                <a:cs typeface="Times New Roman" panose="02020603050405020304" pitchFamily="18" charset="0"/>
                <a:sym typeface="Wingdings" panose="05000000000000000000" pitchFamily="2" charset="2"/>
              </a:rPr>
              <a:t>Au dessus de cette température, le système a atteint en théorie suffisamment d’énergie thermique pour que les électrons soient complètement délocalisés le long de la chaîne et que toutes les liaisons C-C deviennent équivalentes: le polymère acquiert alors une conductivité métallique.</a:t>
            </a:r>
          </a:p>
          <a:p>
            <a:pPr algn="just">
              <a:spcBef>
                <a:spcPts val="600"/>
              </a:spcBef>
            </a:pPr>
            <a:endParaRPr lang="fr-FR" sz="1200" dirty="0">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a:spcBef>
                <a:spcPts val="600"/>
              </a:spcBef>
              <a:buFont typeface="Wingdings" panose="05000000000000000000" pitchFamily="2" charset="2"/>
              <a:buChar char="à"/>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On peut aussi augmenter la conductivité des polymères conducteurs par oxydation électrochimique ou chimique (par exemple ajout d’iode comme dopant).</a:t>
            </a:r>
          </a:p>
        </p:txBody>
      </p:sp>
    </p:spTree>
    <p:extLst>
      <p:ext uri="{BB962C8B-B14F-4D97-AF65-F5344CB8AC3E}">
        <p14:creationId xmlns:p14="http://schemas.microsoft.com/office/powerpoint/2010/main" val="627901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B70F437-CF1E-4AC3-A056-AFFC7217B186}"/>
              </a:ext>
            </a:extLst>
          </p:cNvPr>
          <p:cNvSpPr>
            <a:spLocks noGrp="1"/>
          </p:cNvSpPr>
          <p:nvPr>
            <p:ph type="title"/>
          </p:nvPr>
        </p:nvSpPr>
        <p:spPr>
          <a:xfrm>
            <a:off x="838200" y="18255"/>
            <a:ext cx="10515600" cy="789613"/>
          </a:xfrm>
        </p:spPr>
        <p:txBody>
          <a:bodyPr/>
          <a:lstStyle/>
          <a:p>
            <a:pPr algn="ctr"/>
            <a:r>
              <a:rPr lang="fr-FR" dirty="0">
                <a:solidFill>
                  <a:srgbClr val="0000CC"/>
                </a:solidFill>
              </a:rPr>
              <a:t>Exemple des alcalins et des alcalino-terreux</a:t>
            </a:r>
          </a:p>
        </p:txBody>
      </p:sp>
      <p:graphicFrame>
        <p:nvGraphicFramePr>
          <p:cNvPr id="3" name="Objet 2">
            <a:extLst>
              <a:ext uri="{FF2B5EF4-FFF2-40B4-BE49-F238E27FC236}">
                <a16:creationId xmlns:a16="http://schemas.microsoft.com/office/drawing/2014/main" id="{25FFBBAA-509F-47AF-9917-7AE3928479F7}"/>
              </a:ext>
            </a:extLst>
          </p:cNvPr>
          <p:cNvGraphicFramePr>
            <a:graphicFrameLocks noChangeAspect="1"/>
          </p:cNvGraphicFramePr>
          <p:nvPr>
            <p:extLst>
              <p:ext uri="{D42A27DB-BD31-4B8C-83A1-F6EECF244321}">
                <p14:modId xmlns:p14="http://schemas.microsoft.com/office/powerpoint/2010/main" val="3865179906"/>
              </p:ext>
            </p:extLst>
          </p:nvPr>
        </p:nvGraphicFramePr>
        <p:xfrm>
          <a:off x="581117" y="1671930"/>
          <a:ext cx="4351338" cy="3952875"/>
        </p:xfrm>
        <a:graphic>
          <a:graphicData uri="http://schemas.openxmlformats.org/presentationml/2006/ole">
            <mc:AlternateContent xmlns:mc="http://schemas.openxmlformats.org/markup-compatibility/2006">
              <mc:Choice xmlns:v="urn:schemas-microsoft-com:vml" Requires="v">
                <p:oleObj spid="_x0000_s15401" name="CS ChemDraw Drawing" r:id="rId3" imgW="4350843" imgH="3953177" progId="ChemDraw.Document.6.0">
                  <p:embed/>
                </p:oleObj>
              </mc:Choice>
              <mc:Fallback>
                <p:oleObj name="CS ChemDraw Drawing" r:id="rId3" imgW="4350843" imgH="3953177" progId="ChemDraw.Document.6.0">
                  <p:embed/>
                  <p:pic>
                    <p:nvPicPr>
                      <p:cNvPr id="7" name="Objet 6">
                        <a:extLst>
                          <a:ext uri="{FF2B5EF4-FFF2-40B4-BE49-F238E27FC236}">
                            <a16:creationId xmlns:a16="http://schemas.microsoft.com/office/drawing/2014/main" id="{956973B3-C32C-4878-ACF4-CF8AC74D04C0}"/>
                          </a:ext>
                        </a:extLst>
                      </p:cNvPr>
                      <p:cNvPicPr/>
                      <p:nvPr/>
                    </p:nvPicPr>
                    <p:blipFill>
                      <a:blip r:embed="rId4"/>
                      <a:stretch>
                        <a:fillRect/>
                      </a:stretch>
                    </p:blipFill>
                    <p:spPr>
                      <a:xfrm>
                        <a:off x="581117" y="1671930"/>
                        <a:ext cx="4351338" cy="3952875"/>
                      </a:xfrm>
                      <a:prstGeom prst="rect">
                        <a:avLst/>
                      </a:prstGeom>
                    </p:spPr>
                  </p:pic>
                </p:oleObj>
              </mc:Fallback>
            </mc:AlternateContent>
          </a:graphicData>
        </a:graphic>
      </p:graphicFrame>
      <p:graphicFrame>
        <p:nvGraphicFramePr>
          <p:cNvPr id="2" name="Objet 1">
            <a:extLst>
              <a:ext uri="{FF2B5EF4-FFF2-40B4-BE49-F238E27FC236}">
                <a16:creationId xmlns:a16="http://schemas.microsoft.com/office/drawing/2014/main" id="{97512085-F788-4C66-91F5-F85EB0BB1DAE}"/>
              </a:ext>
            </a:extLst>
          </p:cNvPr>
          <p:cNvGraphicFramePr>
            <a:graphicFrameLocks noChangeAspect="1"/>
          </p:cNvGraphicFramePr>
          <p:nvPr>
            <p:extLst>
              <p:ext uri="{D42A27DB-BD31-4B8C-83A1-F6EECF244321}">
                <p14:modId xmlns:p14="http://schemas.microsoft.com/office/powerpoint/2010/main" val="3258945159"/>
              </p:ext>
            </p:extLst>
          </p:nvPr>
        </p:nvGraphicFramePr>
        <p:xfrm>
          <a:off x="6813550" y="1671638"/>
          <a:ext cx="4425950" cy="3952875"/>
        </p:xfrm>
        <a:graphic>
          <a:graphicData uri="http://schemas.openxmlformats.org/presentationml/2006/ole">
            <mc:AlternateContent xmlns:mc="http://schemas.openxmlformats.org/markup-compatibility/2006">
              <mc:Choice xmlns:v="urn:schemas-microsoft-com:vml" Requires="v">
                <p:oleObj spid="_x0000_s15402" name="CS ChemDraw Drawing" r:id="rId5" imgW="4425696" imgH="3953177" progId="ChemDraw.Document.6.0">
                  <p:embed/>
                </p:oleObj>
              </mc:Choice>
              <mc:Fallback>
                <p:oleObj name="CS ChemDraw Drawing" r:id="rId5" imgW="4425696" imgH="3953177" progId="ChemDraw.Document.6.0">
                  <p:embed/>
                  <p:pic>
                    <p:nvPicPr>
                      <p:cNvPr id="0" name=""/>
                      <p:cNvPicPr/>
                      <p:nvPr/>
                    </p:nvPicPr>
                    <p:blipFill>
                      <a:blip r:embed="rId6"/>
                      <a:stretch>
                        <a:fillRect/>
                      </a:stretch>
                    </p:blipFill>
                    <p:spPr>
                      <a:xfrm>
                        <a:off x="6813550" y="1671638"/>
                        <a:ext cx="4425950" cy="3952875"/>
                      </a:xfrm>
                      <a:prstGeom prst="rect">
                        <a:avLst/>
                      </a:prstGeom>
                    </p:spPr>
                  </p:pic>
                </p:oleObj>
              </mc:Fallback>
            </mc:AlternateContent>
          </a:graphicData>
        </a:graphic>
      </p:graphicFrame>
    </p:spTree>
    <p:extLst>
      <p:ext uri="{BB962C8B-B14F-4D97-AF65-F5344CB8AC3E}">
        <p14:creationId xmlns:p14="http://schemas.microsoft.com/office/powerpoint/2010/main" val="38160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86753D5-BA34-425E-B2E6-31D60BEEB8A2}"/>
              </a:ext>
            </a:extLst>
          </p:cNvPr>
          <p:cNvSpPr>
            <a:spLocks noGrp="1"/>
          </p:cNvSpPr>
          <p:nvPr>
            <p:ph type="title"/>
          </p:nvPr>
        </p:nvSpPr>
        <p:spPr>
          <a:xfrm>
            <a:off x="838200" y="18255"/>
            <a:ext cx="10515600" cy="789613"/>
          </a:xfrm>
        </p:spPr>
        <p:txBody>
          <a:bodyPr>
            <a:normAutofit fontScale="90000"/>
          </a:bodyPr>
          <a:lstStyle/>
          <a:p>
            <a:pPr algn="ctr"/>
            <a:r>
              <a:rPr lang="fr-FR" dirty="0">
                <a:solidFill>
                  <a:srgbClr val="0000CC"/>
                </a:solidFill>
              </a:rPr>
              <a:t>Application de la Théorie des OM aux Complexes</a:t>
            </a:r>
          </a:p>
        </p:txBody>
      </p:sp>
      <p:sp>
        <p:nvSpPr>
          <p:cNvPr id="5" name="Espace réservé du contenu 2">
            <a:extLst>
              <a:ext uri="{FF2B5EF4-FFF2-40B4-BE49-F238E27FC236}">
                <a16:creationId xmlns:a16="http://schemas.microsoft.com/office/drawing/2014/main" id="{19C847A3-D900-47BC-A6DE-0ECF5398D3CB}"/>
              </a:ext>
            </a:extLst>
          </p:cNvPr>
          <p:cNvSpPr>
            <a:spLocks noGrp="1"/>
          </p:cNvSpPr>
          <p:nvPr>
            <p:ph idx="1"/>
          </p:nvPr>
        </p:nvSpPr>
        <p:spPr>
          <a:xfrm>
            <a:off x="838200" y="1133161"/>
            <a:ext cx="10515600" cy="4351338"/>
          </a:xfrm>
        </p:spPr>
        <p:txBody>
          <a:bodyPr>
            <a:noAutofit/>
          </a:bodyPr>
          <a:lstStyle/>
          <a:p>
            <a:pPr marL="0" indent="0" algn="just">
              <a:lnSpc>
                <a:spcPct val="100000"/>
              </a:lnSpc>
              <a:spcBef>
                <a:spcPts val="600"/>
              </a:spcBef>
              <a:buNone/>
            </a:pPr>
            <a:r>
              <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fr-FR" sz="2400" dirty="0">
                <a:solidFill>
                  <a:srgbClr val="FF0000"/>
                </a:solidFill>
                <a:latin typeface="Times New Roman" panose="02020603050405020304" pitchFamily="18" charset="0"/>
                <a:cs typeface="Times New Roman" panose="02020603050405020304" pitchFamily="18" charset="0"/>
              </a:rPr>
              <a:t>Les orbitales moléculaires sont obtenues par combinaisons linéaires des orbitales atomiques.</a:t>
            </a:r>
          </a:p>
          <a:p>
            <a:pPr marL="0" indent="0" algn="just">
              <a:lnSpc>
                <a:spcPct val="100000"/>
              </a:lnSpc>
              <a:spcBef>
                <a:spcPts val="600"/>
              </a:spcBef>
              <a:buNone/>
            </a:pPr>
            <a:endParaRPr lang="fr-FR" sz="800" dirty="0">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r>
              <a:rPr lang="fr-FR" sz="2400" dirty="0">
                <a:latin typeface="Times New Roman" panose="02020603050405020304" pitchFamily="18" charset="0"/>
                <a:cs typeface="Times New Roman" panose="02020603050405020304" pitchFamily="18" charset="0"/>
                <a:sym typeface="Wingdings" panose="05000000000000000000" pitchFamily="2" charset="2"/>
              </a:rPr>
              <a:t>Cette combinaison linéaire d’orbitales doit respecter la symétrie moléculaire. On effet, le recouvrement entre orbitales atomiques est non nul seulement si les orbitales à combiner ont les mêmes propriétés de symétrie. La manière la plus élégante d’obtenir ces combinaisons est de faire appel à la théorie des groupes.</a:t>
            </a:r>
          </a:p>
          <a:p>
            <a:pPr marL="0" indent="0" algn="just">
              <a:lnSpc>
                <a:spcPct val="100000"/>
              </a:lnSpc>
              <a:spcBef>
                <a:spcPts val="600"/>
              </a:spcBef>
              <a:buNone/>
            </a:pPr>
            <a:endParaRPr lang="fr-FR" sz="800" dirty="0">
              <a:latin typeface="Times New Roman" panose="02020603050405020304" pitchFamily="18" charset="0"/>
              <a:cs typeface="Times New Roman" panose="02020603050405020304" pitchFamily="18" charset="0"/>
              <a:sym typeface="Wingdings" panose="05000000000000000000" pitchFamily="2" charset="2"/>
            </a:endParaRPr>
          </a:p>
          <a:p>
            <a:pPr marL="0" indent="0" algn="just">
              <a:lnSpc>
                <a:spcPct val="100000"/>
              </a:lnSpc>
              <a:spcBef>
                <a:spcPts val="600"/>
              </a:spcBef>
              <a:buNone/>
            </a:pPr>
            <a:r>
              <a:rPr lang="fr-FR" sz="2400" dirty="0">
                <a:latin typeface="Times New Roman" panose="02020603050405020304" pitchFamily="18" charset="0"/>
                <a:cs typeface="Times New Roman" panose="02020603050405020304" pitchFamily="18" charset="0"/>
                <a:sym typeface="Wingdings" panose="05000000000000000000" pitchFamily="2" charset="2"/>
              </a:rPr>
              <a:t>Pour simplifier on considèrera ici des ligands ponctuels à un seul atome.</a:t>
            </a:r>
            <a:endParaRPr lang="fr-FR"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922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A7452D3-70E4-4B2E-95F3-223FB7B8F7BC}"/>
              </a:ext>
            </a:extLst>
          </p:cNvPr>
          <p:cNvSpPr>
            <a:spLocks noGrp="1"/>
          </p:cNvSpPr>
          <p:nvPr>
            <p:ph type="title"/>
          </p:nvPr>
        </p:nvSpPr>
        <p:spPr>
          <a:xfrm>
            <a:off x="838200" y="18255"/>
            <a:ext cx="10515600" cy="789613"/>
          </a:xfrm>
        </p:spPr>
        <p:txBody>
          <a:bodyPr/>
          <a:lstStyle/>
          <a:p>
            <a:pPr algn="ctr"/>
            <a:r>
              <a:rPr lang="fr-FR" dirty="0">
                <a:solidFill>
                  <a:srgbClr val="0000CC"/>
                </a:solidFill>
              </a:rPr>
              <a:t>Groupe 14 (C, Si, Ge, Sn)</a:t>
            </a:r>
          </a:p>
        </p:txBody>
      </p:sp>
      <p:sp>
        <p:nvSpPr>
          <p:cNvPr id="6" name="Rectangle 5">
            <a:extLst>
              <a:ext uri="{FF2B5EF4-FFF2-40B4-BE49-F238E27FC236}">
                <a16:creationId xmlns:a16="http://schemas.microsoft.com/office/drawing/2014/main" id="{DB2E7ED2-E837-4E3E-A4CF-E948E80692FD}"/>
              </a:ext>
            </a:extLst>
          </p:cNvPr>
          <p:cNvSpPr/>
          <p:nvPr/>
        </p:nvSpPr>
        <p:spPr>
          <a:xfrm>
            <a:off x="242649" y="936190"/>
            <a:ext cx="11751080" cy="2185214"/>
          </a:xfrm>
          <a:prstGeom prst="rect">
            <a:avLst/>
          </a:prstGeom>
        </p:spPr>
        <p:txBody>
          <a:bodyPr wrap="square">
            <a:spAutoFit/>
          </a:bodyPr>
          <a:lstStyle/>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Le diamant, le silicium, le germanium et l’étain gris cristallisent dans des structures où les atomes adoptent la coordinence tétraédrique.</a:t>
            </a:r>
          </a:p>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ces éléments ont une configurations électronique de valence ns</a:t>
            </a:r>
            <a:r>
              <a:rPr lang="fr-FR" sz="2400" baseline="30000" dirty="0">
                <a:latin typeface="Times New Roman" panose="02020603050405020304" pitchFamily="18" charset="0"/>
                <a:cs typeface="Times New Roman" panose="02020603050405020304" pitchFamily="18" charset="0"/>
                <a:sym typeface="Wingdings" panose="05000000000000000000" pitchFamily="2" charset="2"/>
              </a:rPr>
              <a:t>2</a:t>
            </a:r>
            <a:r>
              <a:rPr lang="fr-FR" sz="2400" dirty="0">
                <a:latin typeface="Times New Roman" panose="02020603050405020304" pitchFamily="18" charset="0"/>
                <a:cs typeface="Times New Roman" panose="02020603050405020304" pitchFamily="18" charset="0"/>
                <a:sym typeface="Wingdings" panose="05000000000000000000" pitchFamily="2" charset="2"/>
              </a:rPr>
              <a:t>np</a:t>
            </a:r>
            <a:r>
              <a:rPr lang="fr-FR" sz="2400" baseline="30000" dirty="0">
                <a:latin typeface="Times New Roman" panose="02020603050405020304" pitchFamily="18" charset="0"/>
                <a:cs typeface="Times New Roman" panose="02020603050405020304" pitchFamily="18" charset="0"/>
                <a:sym typeface="Wingdings" panose="05000000000000000000" pitchFamily="2" charset="2"/>
              </a:rPr>
              <a:t>2</a:t>
            </a:r>
            <a:r>
              <a:rPr lang="fr-FR" sz="2400" dirty="0">
                <a:latin typeface="Times New Roman" panose="02020603050405020304" pitchFamily="18" charset="0"/>
                <a:cs typeface="Times New Roman" panose="02020603050405020304" pitchFamily="18" charset="0"/>
                <a:sym typeface="Wingdings" panose="05000000000000000000" pitchFamily="2" charset="2"/>
              </a:rPr>
              <a:t>. Les bandes ns/</a:t>
            </a:r>
            <a:r>
              <a:rPr lang="fr-FR" sz="2400" dirty="0" err="1">
                <a:latin typeface="Times New Roman" panose="02020603050405020304" pitchFamily="18" charset="0"/>
                <a:cs typeface="Times New Roman" panose="02020603050405020304" pitchFamily="18" charset="0"/>
                <a:sym typeface="Wingdings" panose="05000000000000000000" pitchFamily="2" charset="2"/>
              </a:rPr>
              <a:t>np</a:t>
            </a:r>
            <a:r>
              <a:rPr lang="fr-FR" sz="2400" dirty="0">
                <a:latin typeface="Times New Roman" panose="02020603050405020304" pitchFamily="18" charset="0"/>
                <a:cs typeface="Times New Roman" panose="02020603050405020304" pitchFamily="18" charset="0"/>
                <a:sym typeface="Wingdings" panose="05000000000000000000" pitchFamily="2" charset="2"/>
              </a:rPr>
              <a:t> se recouvrent et éclatent en deux bandes </a:t>
            </a:r>
            <a:r>
              <a:rPr lang="fr-FR" sz="2400" dirty="0" err="1">
                <a:latin typeface="Times New Roman" panose="02020603050405020304" pitchFamily="18" charset="0"/>
                <a:cs typeface="Times New Roman" panose="02020603050405020304" pitchFamily="18" charset="0"/>
                <a:sym typeface="Wingdings" panose="05000000000000000000" pitchFamily="2" charset="2"/>
              </a:rPr>
              <a:t>sp</a:t>
            </a:r>
            <a:r>
              <a:rPr lang="fr-FR" sz="2400" dirty="0">
                <a:latin typeface="Times New Roman" panose="02020603050405020304" pitchFamily="18" charset="0"/>
                <a:cs typeface="Times New Roman" panose="02020603050405020304" pitchFamily="18" charset="0"/>
                <a:sym typeface="Wingdings" panose="05000000000000000000" pitchFamily="2" charset="2"/>
              </a:rPr>
              <a:t>, une liante et une </a:t>
            </a:r>
            <a:r>
              <a:rPr lang="fr-FR" sz="2400" dirty="0" err="1">
                <a:latin typeface="Times New Roman" panose="02020603050405020304" pitchFamily="18" charset="0"/>
                <a:cs typeface="Times New Roman" panose="02020603050405020304" pitchFamily="18" charset="0"/>
                <a:sym typeface="Wingdings" panose="05000000000000000000" pitchFamily="2" charset="2"/>
              </a:rPr>
              <a:t>antiliante</a:t>
            </a:r>
            <a:r>
              <a:rPr lang="fr-FR" sz="2400" dirty="0">
                <a:latin typeface="Times New Roman" panose="02020603050405020304" pitchFamily="18" charset="0"/>
                <a:cs typeface="Times New Roman" panose="02020603050405020304" pitchFamily="18" charset="0"/>
                <a:sym typeface="Wingdings" panose="05000000000000000000" pitchFamily="2" charset="2"/>
              </a:rPr>
              <a:t>. La bande liante est pleine et la bande </a:t>
            </a:r>
            <a:r>
              <a:rPr lang="fr-FR" sz="2400" dirty="0" err="1">
                <a:latin typeface="Times New Roman" panose="02020603050405020304" pitchFamily="18" charset="0"/>
                <a:cs typeface="Times New Roman" panose="02020603050405020304" pitchFamily="18" charset="0"/>
                <a:sym typeface="Wingdings" panose="05000000000000000000" pitchFamily="2" charset="2"/>
              </a:rPr>
              <a:t>antiliante</a:t>
            </a:r>
            <a:r>
              <a:rPr lang="fr-FR" sz="2400" dirty="0">
                <a:latin typeface="Times New Roman" panose="02020603050405020304" pitchFamily="18" charset="0"/>
                <a:cs typeface="Times New Roman" panose="02020603050405020304" pitchFamily="18" charset="0"/>
                <a:sym typeface="Wingdings" panose="05000000000000000000" pitchFamily="2" charset="2"/>
              </a:rPr>
              <a:t> vide</a:t>
            </a:r>
            <a:endParaRPr lang="fr-FR"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ts val="600"/>
              </a:spcBef>
            </a:pPr>
            <a:endParaRPr lang="fr-FR" sz="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graphicFrame>
        <p:nvGraphicFramePr>
          <p:cNvPr id="7" name="Objet 6">
            <a:extLst>
              <a:ext uri="{FF2B5EF4-FFF2-40B4-BE49-F238E27FC236}">
                <a16:creationId xmlns:a16="http://schemas.microsoft.com/office/drawing/2014/main" id="{29FEA116-3FC8-457F-AA0D-3F41D84DA480}"/>
              </a:ext>
            </a:extLst>
          </p:cNvPr>
          <p:cNvGraphicFramePr>
            <a:graphicFrameLocks noChangeAspect="1"/>
          </p:cNvGraphicFramePr>
          <p:nvPr>
            <p:extLst>
              <p:ext uri="{D42A27DB-BD31-4B8C-83A1-F6EECF244321}">
                <p14:modId xmlns:p14="http://schemas.microsoft.com/office/powerpoint/2010/main" val="3704353904"/>
              </p:ext>
            </p:extLst>
          </p:nvPr>
        </p:nvGraphicFramePr>
        <p:xfrm>
          <a:off x="234950" y="3508375"/>
          <a:ext cx="5221288" cy="2841625"/>
        </p:xfrm>
        <a:graphic>
          <a:graphicData uri="http://schemas.openxmlformats.org/presentationml/2006/ole">
            <mc:AlternateContent xmlns:mc="http://schemas.openxmlformats.org/markup-compatibility/2006">
              <mc:Choice xmlns:v="urn:schemas-microsoft-com:vml" Requires="v">
                <p:oleObj spid="_x0000_s16410" name="CS ChemDraw Drawing" r:id="rId3" imgW="5221011" imgH="2840909" progId="ChemDraw.Document.6.0">
                  <p:embed/>
                </p:oleObj>
              </mc:Choice>
              <mc:Fallback>
                <p:oleObj name="CS ChemDraw Drawing" r:id="rId3" imgW="5221011" imgH="2840909" progId="ChemDraw.Document.6.0">
                  <p:embed/>
                  <p:pic>
                    <p:nvPicPr>
                      <p:cNvPr id="6" name="Objet 5">
                        <a:extLst>
                          <a:ext uri="{FF2B5EF4-FFF2-40B4-BE49-F238E27FC236}">
                            <a16:creationId xmlns:a16="http://schemas.microsoft.com/office/drawing/2014/main" id="{9D71BAB2-A24F-4B66-B17E-91FB84E866C6}"/>
                          </a:ext>
                        </a:extLst>
                      </p:cNvPr>
                      <p:cNvPicPr/>
                      <p:nvPr/>
                    </p:nvPicPr>
                    <p:blipFill>
                      <a:blip r:embed="rId4"/>
                      <a:stretch>
                        <a:fillRect/>
                      </a:stretch>
                    </p:blipFill>
                    <p:spPr>
                      <a:xfrm>
                        <a:off x="234950" y="3508375"/>
                        <a:ext cx="5221288" cy="2841625"/>
                      </a:xfrm>
                      <a:prstGeom prst="rect">
                        <a:avLst/>
                      </a:prstGeom>
                    </p:spPr>
                  </p:pic>
                </p:oleObj>
              </mc:Fallback>
            </mc:AlternateContent>
          </a:graphicData>
        </a:graphic>
      </p:graphicFrame>
      <p:graphicFrame>
        <p:nvGraphicFramePr>
          <p:cNvPr id="9" name="Tableau 9">
            <a:extLst>
              <a:ext uri="{FF2B5EF4-FFF2-40B4-BE49-F238E27FC236}">
                <a16:creationId xmlns:a16="http://schemas.microsoft.com/office/drawing/2014/main" id="{34C4A970-E498-4A99-A521-DED3C3781142}"/>
              </a:ext>
            </a:extLst>
          </p:cNvPr>
          <p:cNvGraphicFramePr>
            <a:graphicFrameLocks noGrp="1"/>
          </p:cNvGraphicFramePr>
          <p:nvPr>
            <p:extLst>
              <p:ext uri="{D42A27DB-BD31-4B8C-83A1-F6EECF244321}">
                <p14:modId xmlns:p14="http://schemas.microsoft.com/office/powerpoint/2010/main" val="171078686"/>
              </p:ext>
            </p:extLst>
          </p:nvPr>
        </p:nvGraphicFramePr>
        <p:xfrm>
          <a:off x="6027939" y="3773585"/>
          <a:ext cx="5596786" cy="1651000"/>
        </p:xfrm>
        <a:graphic>
          <a:graphicData uri="http://schemas.openxmlformats.org/drawingml/2006/table">
            <a:tbl>
              <a:tblPr firstRow="1" bandRow="1">
                <a:tableStyleId>{5C22544A-7EE6-4342-B048-85BDC9FD1C3A}</a:tableStyleId>
              </a:tblPr>
              <a:tblGrid>
                <a:gridCol w="1979720">
                  <a:extLst>
                    <a:ext uri="{9D8B030D-6E8A-4147-A177-3AD203B41FA5}">
                      <a16:colId xmlns:a16="http://schemas.microsoft.com/office/drawing/2014/main" val="3489250866"/>
                    </a:ext>
                  </a:extLst>
                </a:gridCol>
                <a:gridCol w="825623">
                  <a:extLst>
                    <a:ext uri="{9D8B030D-6E8A-4147-A177-3AD203B41FA5}">
                      <a16:colId xmlns:a16="http://schemas.microsoft.com/office/drawing/2014/main" val="1824579047"/>
                    </a:ext>
                  </a:extLst>
                </a:gridCol>
                <a:gridCol w="932155">
                  <a:extLst>
                    <a:ext uri="{9D8B030D-6E8A-4147-A177-3AD203B41FA5}">
                      <a16:colId xmlns:a16="http://schemas.microsoft.com/office/drawing/2014/main" val="953441086"/>
                    </a:ext>
                  </a:extLst>
                </a:gridCol>
                <a:gridCol w="825624">
                  <a:extLst>
                    <a:ext uri="{9D8B030D-6E8A-4147-A177-3AD203B41FA5}">
                      <a16:colId xmlns:a16="http://schemas.microsoft.com/office/drawing/2014/main" val="2992385955"/>
                    </a:ext>
                  </a:extLst>
                </a:gridCol>
                <a:gridCol w="1033664">
                  <a:extLst>
                    <a:ext uri="{9D8B030D-6E8A-4147-A177-3AD203B41FA5}">
                      <a16:colId xmlns:a16="http://schemas.microsoft.com/office/drawing/2014/main" val="4158234611"/>
                    </a:ext>
                  </a:extLst>
                </a:gridCol>
              </a:tblGrid>
              <a:tr h="370840">
                <a:tc>
                  <a:txBody>
                    <a:bodyPr/>
                    <a:lstStyle/>
                    <a:p>
                      <a:endParaRPr lang="fr-FR" dirty="0"/>
                    </a:p>
                  </a:txBody>
                  <a:tcPr/>
                </a:tc>
                <a:tc>
                  <a:txBody>
                    <a:bodyPr/>
                    <a:lstStyle/>
                    <a:p>
                      <a:r>
                        <a:rPr lang="fr-FR" dirty="0"/>
                        <a:t>C</a:t>
                      </a:r>
                    </a:p>
                  </a:txBody>
                  <a:tcPr/>
                </a:tc>
                <a:tc>
                  <a:txBody>
                    <a:bodyPr/>
                    <a:lstStyle/>
                    <a:p>
                      <a:r>
                        <a:rPr lang="fr-FR" dirty="0"/>
                        <a:t>Si pur</a:t>
                      </a:r>
                    </a:p>
                  </a:txBody>
                  <a:tcPr/>
                </a:tc>
                <a:tc>
                  <a:txBody>
                    <a:bodyPr/>
                    <a:lstStyle/>
                    <a:p>
                      <a:r>
                        <a:rPr lang="fr-FR" dirty="0"/>
                        <a:t>Ge</a:t>
                      </a:r>
                    </a:p>
                  </a:txBody>
                  <a:tcPr/>
                </a:tc>
                <a:tc>
                  <a:txBody>
                    <a:bodyPr/>
                    <a:lstStyle/>
                    <a:p>
                      <a:r>
                        <a:rPr lang="fr-FR" dirty="0"/>
                        <a:t>Sn (gris)</a:t>
                      </a:r>
                    </a:p>
                  </a:txBody>
                  <a:tcPr/>
                </a:tc>
                <a:extLst>
                  <a:ext uri="{0D108BD9-81ED-4DB2-BD59-A6C34878D82A}">
                    <a16:rowId xmlns:a16="http://schemas.microsoft.com/office/drawing/2014/main" val="4072301752"/>
                  </a:ext>
                </a:extLst>
              </a:tr>
              <a:tr h="370840">
                <a:tc>
                  <a:txBody>
                    <a:bodyPr/>
                    <a:lstStyle/>
                    <a:p>
                      <a:r>
                        <a:rPr lang="fr-FR" dirty="0"/>
                        <a:t>Largeur de la bande interdite/eV</a:t>
                      </a:r>
                    </a:p>
                  </a:txBody>
                  <a:tcPr/>
                </a:tc>
                <a:tc>
                  <a:txBody>
                    <a:bodyPr/>
                    <a:lstStyle/>
                    <a:p>
                      <a:r>
                        <a:rPr lang="fr-FR" dirty="0"/>
                        <a:t>6</a:t>
                      </a:r>
                    </a:p>
                  </a:txBody>
                  <a:tcPr/>
                </a:tc>
                <a:tc>
                  <a:txBody>
                    <a:bodyPr/>
                    <a:lstStyle/>
                    <a:p>
                      <a:r>
                        <a:rPr lang="fr-FR" dirty="0"/>
                        <a:t>1.12</a:t>
                      </a:r>
                    </a:p>
                  </a:txBody>
                  <a:tcPr/>
                </a:tc>
                <a:tc>
                  <a:txBody>
                    <a:bodyPr/>
                    <a:lstStyle/>
                    <a:p>
                      <a:r>
                        <a:rPr lang="fr-FR" dirty="0"/>
                        <a:t>0.66</a:t>
                      </a:r>
                    </a:p>
                  </a:txBody>
                  <a:tcPr/>
                </a:tc>
                <a:tc>
                  <a:txBody>
                    <a:bodyPr/>
                    <a:lstStyle/>
                    <a:p>
                      <a:r>
                        <a:rPr lang="fr-FR" dirty="0"/>
                        <a:t>0.07</a:t>
                      </a:r>
                    </a:p>
                  </a:txBody>
                  <a:tcPr/>
                </a:tc>
                <a:extLst>
                  <a:ext uri="{0D108BD9-81ED-4DB2-BD59-A6C34878D82A}">
                    <a16:rowId xmlns:a16="http://schemas.microsoft.com/office/drawing/2014/main" val="2309301306"/>
                  </a:ext>
                </a:extLst>
              </a:tr>
              <a:tr h="370840">
                <a:tc>
                  <a:txBody>
                    <a:bodyPr/>
                    <a:lstStyle/>
                    <a:p>
                      <a:r>
                        <a:rPr lang="fr-FR" dirty="0"/>
                        <a:t>Conductivité/</a:t>
                      </a:r>
                    </a:p>
                    <a:p>
                      <a:r>
                        <a:rPr lang="fr-FR" dirty="0"/>
                        <a:t>  S cm</a:t>
                      </a:r>
                      <a:r>
                        <a:rPr lang="fr-FR" baseline="30000" dirty="0"/>
                        <a:t>-1</a:t>
                      </a:r>
                    </a:p>
                  </a:txBody>
                  <a:tcPr/>
                </a:tc>
                <a:tc>
                  <a:txBody>
                    <a:bodyPr/>
                    <a:lstStyle/>
                    <a:p>
                      <a:r>
                        <a:rPr lang="fr-FR" dirty="0"/>
                        <a:t>&lt;10</a:t>
                      </a:r>
                      <a:r>
                        <a:rPr lang="fr-FR" baseline="30000" dirty="0"/>
                        <a:t>-18</a:t>
                      </a:r>
                    </a:p>
                  </a:txBody>
                  <a:tcPr/>
                </a:tc>
                <a:tc>
                  <a:txBody>
                    <a:bodyPr/>
                    <a:lstStyle/>
                    <a:p>
                      <a:r>
                        <a:rPr lang="fr-FR" dirty="0"/>
                        <a:t>5.10</a:t>
                      </a:r>
                      <a:r>
                        <a:rPr lang="fr-FR" baseline="30000" dirty="0"/>
                        <a:t>-6</a:t>
                      </a:r>
                    </a:p>
                  </a:txBody>
                  <a:tcPr/>
                </a:tc>
                <a:tc>
                  <a:txBody>
                    <a:bodyPr/>
                    <a:lstStyle/>
                    <a:p>
                      <a:r>
                        <a:rPr lang="fr-FR" dirty="0"/>
                        <a:t>0.02</a:t>
                      </a:r>
                    </a:p>
                  </a:txBody>
                  <a:tcPr/>
                </a:tc>
                <a:tc>
                  <a:txBody>
                    <a:bodyPr/>
                    <a:lstStyle/>
                    <a:p>
                      <a:r>
                        <a:rPr lang="fr-FR" dirty="0"/>
                        <a:t>10</a:t>
                      </a:r>
                      <a:r>
                        <a:rPr lang="fr-FR" baseline="30000" dirty="0"/>
                        <a:t>4</a:t>
                      </a:r>
                    </a:p>
                  </a:txBody>
                  <a:tcPr/>
                </a:tc>
                <a:extLst>
                  <a:ext uri="{0D108BD9-81ED-4DB2-BD59-A6C34878D82A}">
                    <a16:rowId xmlns:a16="http://schemas.microsoft.com/office/drawing/2014/main" val="284606701"/>
                  </a:ext>
                </a:extLst>
              </a:tr>
            </a:tbl>
          </a:graphicData>
        </a:graphic>
      </p:graphicFrame>
      <p:sp>
        <p:nvSpPr>
          <p:cNvPr id="2" name="Flèche : droite 1">
            <a:extLst>
              <a:ext uri="{FF2B5EF4-FFF2-40B4-BE49-F238E27FC236}">
                <a16:creationId xmlns:a16="http://schemas.microsoft.com/office/drawing/2014/main" id="{B6887092-1049-40A9-B5FA-DF8833B6FB27}"/>
              </a:ext>
            </a:extLst>
          </p:cNvPr>
          <p:cNvSpPr/>
          <p:nvPr/>
        </p:nvSpPr>
        <p:spPr>
          <a:xfrm>
            <a:off x="7972147" y="5681712"/>
            <a:ext cx="3661455" cy="293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31727F8-5E64-4A39-84B1-7839F57FAA89}"/>
              </a:ext>
            </a:extLst>
          </p:cNvPr>
          <p:cNvSpPr txBox="1"/>
          <p:nvPr/>
        </p:nvSpPr>
        <p:spPr>
          <a:xfrm>
            <a:off x="7723573" y="5975078"/>
            <a:ext cx="4163627" cy="369332"/>
          </a:xfrm>
          <a:prstGeom prst="rect">
            <a:avLst/>
          </a:prstGeom>
          <a:noFill/>
        </p:spPr>
        <p:txBody>
          <a:bodyPr wrap="square" rtlCol="0">
            <a:spAutoFit/>
          </a:bodyPr>
          <a:lstStyle/>
          <a:p>
            <a:r>
              <a:rPr lang="fr-FR" dirty="0"/>
              <a:t>     Isolant     semi-conducteur      métal   </a:t>
            </a:r>
          </a:p>
        </p:txBody>
      </p:sp>
    </p:spTree>
    <p:extLst>
      <p:ext uri="{BB962C8B-B14F-4D97-AF65-F5344CB8AC3E}">
        <p14:creationId xmlns:p14="http://schemas.microsoft.com/office/powerpoint/2010/main" val="824407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65F04755-FB6B-4C3D-A426-3BB982CA59E6}"/>
              </a:ext>
            </a:extLst>
          </p:cNvPr>
          <p:cNvGraphicFramePr>
            <a:graphicFrameLocks noChangeAspect="1"/>
          </p:cNvGraphicFramePr>
          <p:nvPr>
            <p:extLst>
              <p:ext uri="{D42A27DB-BD31-4B8C-83A1-F6EECF244321}">
                <p14:modId xmlns:p14="http://schemas.microsoft.com/office/powerpoint/2010/main" val="1819491956"/>
              </p:ext>
            </p:extLst>
          </p:nvPr>
        </p:nvGraphicFramePr>
        <p:xfrm>
          <a:off x="8091488" y="2314575"/>
          <a:ext cx="3811587" cy="3468688"/>
        </p:xfrm>
        <a:graphic>
          <a:graphicData uri="http://schemas.openxmlformats.org/presentationml/2006/ole">
            <mc:AlternateContent xmlns:mc="http://schemas.openxmlformats.org/markup-compatibility/2006">
              <mc:Choice xmlns:v="urn:schemas-microsoft-com:vml" Requires="v">
                <p:oleObj spid="_x0000_s19474" name="CS ChemDraw Drawing" r:id="rId3" imgW="4248770" imgH="3860276" progId="ChemDraw.Document.6.0">
                  <p:embed/>
                </p:oleObj>
              </mc:Choice>
              <mc:Fallback>
                <p:oleObj name="CS ChemDraw Drawing" r:id="rId3" imgW="4248770" imgH="3860276" progId="ChemDraw.Document.6.0">
                  <p:embed/>
                  <p:pic>
                    <p:nvPicPr>
                      <p:cNvPr id="6" name="Objet 5">
                        <a:extLst>
                          <a:ext uri="{FF2B5EF4-FFF2-40B4-BE49-F238E27FC236}">
                            <a16:creationId xmlns:a16="http://schemas.microsoft.com/office/drawing/2014/main" id="{C0789C71-7E73-4DB3-8271-2E3537DD6150}"/>
                          </a:ext>
                        </a:extLst>
                      </p:cNvPr>
                      <p:cNvPicPr/>
                      <p:nvPr/>
                    </p:nvPicPr>
                    <p:blipFill>
                      <a:blip r:embed="rId4"/>
                      <a:stretch>
                        <a:fillRect/>
                      </a:stretch>
                    </p:blipFill>
                    <p:spPr>
                      <a:xfrm>
                        <a:off x="8091488" y="2314575"/>
                        <a:ext cx="3811587" cy="3468688"/>
                      </a:xfrm>
                      <a:prstGeom prst="rect">
                        <a:avLst/>
                      </a:prstGeom>
                    </p:spPr>
                  </p:pic>
                </p:oleObj>
              </mc:Fallback>
            </mc:AlternateContent>
          </a:graphicData>
        </a:graphic>
      </p:graphicFrame>
      <p:graphicFrame>
        <p:nvGraphicFramePr>
          <p:cNvPr id="6" name="Objet 5">
            <a:extLst>
              <a:ext uri="{FF2B5EF4-FFF2-40B4-BE49-F238E27FC236}">
                <a16:creationId xmlns:a16="http://schemas.microsoft.com/office/drawing/2014/main" id="{A4E5DA3A-85D5-435C-88E2-45BDA1771FFD}"/>
              </a:ext>
            </a:extLst>
          </p:cNvPr>
          <p:cNvGraphicFramePr>
            <a:graphicFrameLocks noChangeAspect="1"/>
          </p:cNvGraphicFramePr>
          <p:nvPr>
            <p:extLst>
              <p:ext uri="{D42A27DB-BD31-4B8C-83A1-F6EECF244321}">
                <p14:modId xmlns:p14="http://schemas.microsoft.com/office/powerpoint/2010/main" val="308658186"/>
              </p:ext>
            </p:extLst>
          </p:nvPr>
        </p:nvGraphicFramePr>
        <p:xfrm>
          <a:off x="1897940" y="2321233"/>
          <a:ext cx="4309479" cy="3386292"/>
        </p:xfrm>
        <a:graphic>
          <a:graphicData uri="http://schemas.openxmlformats.org/presentationml/2006/ole">
            <mc:AlternateContent xmlns:mc="http://schemas.openxmlformats.org/markup-compatibility/2006">
              <mc:Choice xmlns:v="urn:schemas-microsoft-com:vml" Requires="v">
                <p:oleObj spid="_x0000_s19475" name="CS ChemDraw Drawing" r:id="rId5" imgW="4003371" imgH="3165427" progId="ChemDraw.Document.6.0">
                  <p:embed/>
                </p:oleObj>
              </mc:Choice>
              <mc:Fallback>
                <p:oleObj name="CS ChemDraw Drawing" r:id="rId5" imgW="4003371" imgH="3165427" progId="ChemDraw.Document.6.0">
                  <p:embed/>
                  <p:pic>
                    <p:nvPicPr>
                      <p:cNvPr id="4" name="Objet 3">
                        <a:extLst>
                          <a:ext uri="{FF2B5EF4-FFF2-40B4-BE49-F238E27FC236}">
                            <a16:creationId xmlns:a16="http://schemas.microsoft.com/office/drawing/2014/main" id="{65F04755-FB6B-4C3D-A426-3BB982CA59E6}"/>
                          </a:ext>
                        </a:extLst>
                      </p:cNvPr>
                      <p:cNvPicPr/>
                      <p:nvPr/>
                    </p:nvPicPr>
                    <p:blipFill>
                      <a:blip r:embed="rId6"/>
                      <a:stretch>
                        <a:fillRect/>
                      </a:stretch>
                    </p:blipFill>
                    <p:spPr>
                      <a:xfrm>
                        <a:off x="1897940" y="2321233"/>
                        <a:ext cx="4309479" cy="3386292"/>
                      </a:xfrm>
                      <a:prstGeom prst="rect">
                        <a:avLst/>
                      </a:prstGeom>
                    </p:spPr>
                  </p:pic>
                </p:oleObj>
              </mc:Fallback>
            </mc:AlternateContent>
          </a:graphicData>
        </a:graphic>
      </p:graphicFrame>
      <p:sp>
        <p:nvSpPr>
          <p:cNvPr id="8" name="Titre 1">
            <a:extLst>
              <a:ext uri="{FF2B5EF4-FFF2-40B4-BE49-F238E27FC236}">
                <a16:creationId xmlns:a16="http://schemas.microsoft.com/office/drawing/2014/main" id="{FF46391A-2693-44C0-9C9A-D7C91FF8938A}"/>
              </a:ext>
            </a:extLst>
          </p:cNvPr>
          <p:cNvSpPr>
            <a:spLocks noGrp="1"/>
          </p:cNvSpPr>
          <p:nvPr>
            <p:ph type="title"/>
          </p:nvPr>
        </p:nvSpPr>
        <p:spPr>
          <a:xfrm>
            <a:off x="838200" y="18255"/>
            <a:ext cx="10515600" cy="789613"/>
          </a:xfrm>
        </p:spPr>
        <p:txBody>
          <a:bodyPr/>
          <a:lstStyle/>
          <a:p>
            <a:pPr algn="ctr"/>
            <a:r>
              <a:rPr lang="fr-FR" dirty="0">
                <a:solidFill>
                  <a:srgbClr val="0000CC"/>
                </a:solidFill>
              </a:rPr>
              <a:t>Application: jonction p/n</a:t>
            </a:r>
          </a:p>
        </p:txBody>
      </p:sp>
    </p:spTree>
    <p:extLst>
      <p:ext uri="{BB962C8B-B14F-4D97-AF65-F5344CB8AC3E}">
        <p14:creationId xmlns:p14="http://schemas.microsoft.com/office/powerpoint/2010/main" val="90686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2C1DC92-6694-4A72-BD5A-203E679F6A8B}"/>
              </a:ext>
            </a:extLst>
          </p:cNvPr>
          <p:cNvSpPr>
            <a:spLocks noGrp="1"/>
          </p:cNvSpPr>
          <p:nvPr>
            <p:ph type="title"/>
          </p:nvPr>
        </p:nvSpPr>
        <p:spPr>
          <a:xfrm>
            <a:off x="838200" y="18255"/>
            <a:ext cx="10515600" cy="789613"/>
          </a:xfrm>
        </p:spPr>
        <p:txBody>
          <a:bodyPr/>
          <a:lstStyle/>
          <a:p>
            <a:pPr algn="ctr"/>
            <a:r>
              <a:rPr lang="fr-FR" dirty="0">
                <a:solidFill>
                  <a:srgbClr val="0000CC"/>
                </a:solidFill>
              </a:rPr>
              <a:t>Orbitales du métal</a:t>
            </a:r>
            <a:endParaRPr lang="fr-FR" baseline="-25000" dirty="0">
              <a:solidFill>
                <a:srgbClr val="0000CC"/>
              </a:solidFill>
            </a:endParaRPr>
          </a:p>
        </p:txBody>
      </p:sp>
      <p:pic>
        <p:nvPicPr>
          <p:cNvPr id="8" name="Image 7">
            <a:extLst>
              <a:ext uri="{FF2B5EF4-FFF2-40B4-BE49-F238E27FC236}">
                <a16:creationId xmlns:a16="http://schemas.microsoft.com/office/drawing/2014/main" id="{A22BD1EA-38D0-4680-BECE-94DE94E2E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337" y="4012707"/>
            <a:ext cx="6305293" cy="2536378"/>
          </a:xfrm>
          <a:prstGeom prst="rect">
            <a:avLst/>
          </a:prstGeom>
        </p:spPr>
      </p:pic>
      <p:cxnSp>
        <p:nvCxnSpPr>
          <p:cNvPr id="12" name="Connecteur droit avec flèche 11">
            <a:extLst>
              <a:ext uri="{FF2B5EF4-FFF2-40B4-BE49-F238E27FC236}">
                <a16:creationId xmlns:a16="http://schemas.microsoft.com/office/drawing/2014/main" id="{6DF5F825-6031-431C-AA79-E794AFA417BC}"/>
              </a:ext>
            </a:extLst>
          </p:cNvPr>
          <p:cNvCxnSpPr/>
          <p:nvPr/>
        </p:nvCxnSpPr>
        <p:spPr>
          <a:xfrm flipV="1">
            <a:off x="2246050" y="1029810"/>
            <a:ext cx="0" cy="26189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1E68EFF9-3A4D-42AF-853D-2582C4607C99}"/>
              </a:ext>
            </a:extLst>
          </p:cNvPr>
          <p:cNvCxnSpPr/>
          <p:nvPr/>
        </p:nvCxnSpPr>
        <p:spPr>
          <a:xfrm>
            <a:off x="2095130" y="2787588"/>
            <a:ext cx="3107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67834D12-C22C-46F1-B4D5-B98C54F83E35}"/>
              </a:ext>
            </a:extLst>
          </p:cNvPr>
          <p:cNvCxnSpPr/>
          <p:nvPr/>
        </p:nvCxnSpPr>
        <p:spPr>
          <a:xfrm>
            <a:off x="2095130" y="2212023"/>
            <a:ext cx="3107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D9EC15A-26C7-4A93-8C09-E7F40E61DA74}"/>
              </a:ext>
            </a:extLst>
          </p:cNvPr>
          <p:cNvSpPr txBox="1"/>
          <p:nvPr/>
        </p:nvSpPr>
        <p:spPr>
          <a:xfrm>
            <a:off x="2405848" y="2538999"/>
            <a:ext cx="568156" cy="400110"/>
          </a:xfrm>
          <a:prstGeom prst="rect">
            <a:avLst/>
          </a:prstGeom>
          <a:noFill/>
        </p:spPr>
        <p:txBody>
          <a:bodyPr wrap="square" rtlCol="0">
            <a:spAutoFit/>
          </a:bodyPr>
          <a:lstStyle/>
          <a:p>
            <a:r>
              <a:rPr lang="fr-FR" sz="2000" dirty="0" err="1">
                <a:latin typeface="Times New Roman" panose="02020603050405020304" pitchFamily="18" charset="0"/>
                <a:cs typeface="Times New Roman" panose="02020603050405020304" pitchFamily="18" charset="0"/>
              </a:rPr>
              <a:t>nd</a:t>
            </a:r>
            <a:endParaRPr lang="fr-FR" sz="2000" dirty="0">
              <a:latin typeface="Times New Roman" panose="02020603050405020304" pitchFamily="18" charset="0"/>
              <a:cs typeface="Times New Roman" panose="02020603050405020304" pitchFamily="18" charset="0"/>
            </a:endParaRPr>
          </a:p>
        </p:txBody>
      </p:sp>
      <p:sp>
        <p:nvSpPr>
          <p:cNvPr id="17" name="ZoneTexte 16">
            <a:extLst>
              <a:ext uri="{FF2B5EF4-FFF2-40B4-BE49-F238E27FC236}">
                <a16:creationId xmlns:a16="http://schemas.microsoft.com/office/drawing/2014/main" id="{56959AE2-46FE-4F73-9814-D40DF102273E}"/>
              </a:ext>
            </a:extLst>
          </p:cNvPr>
          <p:cNvSpPr txBox="1"/>
          <p:nvPr/>
        </p:nvSpPr>
        <p:spPr>
          <a:xfrm>
            <a:off x="2405847" y="1965663"/>
            <a:ext cx="941021"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(n+1)s</a:t>
            </a:r>
          </a:p>
        </p:txBody>
      </p:sp>
      <p:cxnSp>
        <p:nvCxnSpPr>
          <p:cNvPr id="18" name="Connecteur droit 17">
            <a:extLst>
              <a:ext uri="{FF2B5EF4-FFF2-40B4-BE49-F238E27FC236}">
                <a16:creationId xmlns:a16="http://schemas.microsoft.com/office/drawing/2014/main" id="{5E79E50A-90EA-49EC-B449-942EAB6FA278}"/>
              </a:ext>
            </a:extLst>
          </p:cNvPr>
          <p:cNvCxnSpPr/>
          <p:nvPr/>
        </p:nvCxnSpPr>
        <p:spPr>
          <a:xfrm>
            <a:off x="2096609" y="1717090"/>
            <a:ext cx="3107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B2DB7E9E-49DA-4845-BB55-0A10CD845217}"/>
              </a:ext>
            </a:extLst>
          </p:cNvPr>
          <p:cNvSpPr txBox="1"/>
          <p:nvPr/>
        </p:nvSpPr>
        <p:spPr>
          <a:xfrm>
            <a:off x="2377723" y="1477246"/>
            <a:ext cx="941021"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(n+1)p</a:t>
            </a:r>
          </a:p>
        </p:txBody>
      </p:sp>
      <p:sp>
        <p:nvSpPr>
          <p:cNvPr id="20" name="ZoneTexte 19">
            <a:extLst>
              <a:ext uri="{FF2B5EF4-FFF2-40B4-BE49-F238E27FC236}">
                <a16:creationId xmlns:a16="http://schemas.microsoft.com/office/drawing/2014/main" id="{998C42FF-B42E-4D8C-A91B-3EA1BCC97617}"/>
              </a:ext>
            </a:extLst>
          </p:cNvPr>
          <p:cNvSpPr txBox="1"/>
          <p:nvPr/>
        </p:nvSpPr>
        <p:spPr>
          <a:xfrm>
            <a:off x="4012707" y="1969807"/>
            <a:ext cx="2876360" cy="400110"/>
          </a:xfrm>
          <a:prstGeom prst="rect">
            <a:avLst/>
          </a:prstGeom>
          <a:noFill/>
        </p:spPr>
        <p:txBody>
          <a:bodyPr wrap="square" rtlCol="0">
            <a:spAutoFit/>
          </a:bodyPr>
          <a:lstStyle/>
          <a:p>
            <a:r>
              <a:rPr lang="fr-FR" sz="2000" dirty="0">
                <a:solidFill>
                  <a:srgbClr val="FF0000"/>
                </a:solidFill>
                <a:latin typeface="Times New Roman" panose="02020603050405020304" pitchFamily="18" charset="0"/>
                <a:cs typeface="Times New Roman" panose="02020603050405020304" pitchFamily="18" charset="0"/>
              </a:rPr>
              <a:t>Symétrie A</a:t>
            </a:r>
            <a:r>
              <a:rPr lang="fr-FR" sz="2000" baseline="-25000" dirty="0">
                <a:solidFill>
                  <a:srgbClr val="FF0000"/>
                </a:solidFill>
                <a:latin typeface="Times New Roman" panose="02020603050405020304" pitchFamily="18" charset="0"/>
                <a:cs typeface="Times New Roman" panose="02020603050405020304" pitchFamily="18" charset="0"/>
              </a:rPr>
              <a:t>1g</a:t>
            </a:r>
          </a:p>
        </p:txBody>
      </p:sp>
      <p:sp>
        <p:nvSpPr>
          <p:cNvPr id="21" name="ZoneTexte 20">
            <a:extLst>
              <a:ext uri="{FF2B5EF4-FFF2-40B4-BE49-F238E27FC236}">
                <a16:creationId xmlns:a16="http://schemas.microsoft.com/office/drawing/2014/main" id="{417038AA-FA9E-4FCB-BC71-FF67ED7EE8FA}"/>
              </a:ext>
            </a:extLst>
          </p:cNvPr>
          <p:cNvSpPr txBox="1"/>
          <p:nvPr/>
        </p:nvSpPr>
        <p:spPr>
          <a:xfrm>
            <a:off x="4012706" y="2546856"/>
            <a:ext cx="5495277" cy="605294"/>
          </a:xfrm>
          <a:prstGeom prst="rect">
            <a:avLst/>
          </a:prstGeom>
          <a:noFill/>
        </p:spPr>
        <p:txBody>
          <a:bodyPr wrap="square" rtlCol="0">
            <a:spAutoFit/>
          </a:bodyPr>
          <a:lstStyle/>
          <a:p>
            <a:r>
              <a:rPr lang="fr-FR" sz="2000" dirty="0">
                <a:solidFill>
                  <a:srgbClr val="FF0000"/>
                </a:solidFill>
                <a:latin typeface="Times New Roman" panose="02020603050405020304" pitchFamily="18" charset="0"/>
                <a:cs typeface="Times New Roman" panose="02020603050405020304" pitchFamily="18" charset="0"/>
              </a:rPr>
              <a:t>Symétrie </a:t>
            </a:r>
            <a:r>
              <a:rPr lang="fr-FR" sz="2000" dirty="0" err="1">
                <a:solidFill>
                  <a:srgbClr val="FF0000"/>
                </a:solidFill>
                <a:latin typeface="Times New Roman" panose="02020603050405020304" pitchFamily="18" charset="0"/>
                <a:cs typeface="Times New Roman" panose="02020603050405020304" pitchFamily="18" charset="0"/>
              </a:rPr>
              <a:t>E</a:t>
            </a:r>
            <a:r>
              <a:rPr lang="fr-FR" sz="2000" baseline="-25000" dirty="0" err="1">
                <a:solidFill>
                  <a:srgbClr val="FF0000"/>
                </a:solidFill>
                <a:latin typeface="Times New Roman" panose="02020603050405020304" pitchFamily="18" charset="0"/>
                <a:cs typeface="Times New Roman" panose="02020603050405020304" pitchFamily="18" charset="0"/>
              </a:rPr>
              <a:t>g</a:t>
            </a:r>
            <a:r>
              <a:rPr lang="fr-FR" sz="2000" baseline="-25000" dirty="0">
                <a:solidFill>
                  <a:srgbClr val="FF0000"/>
                </a:solidFill>
                <a:latin typeface="Times New Roman" panose="02020603050405020304" pitchFamily="18" charset="0"/>
                <a:cs typeface="Times New Roman" panose="02020603050405020304" pitchFamily="18" charset="0"/>
              </a:rPr>
              <a:t> </a:t>
            </a:r>
            <a:r>
              <a:rPr lang="fr-FR" sz="2000" dirty="0">
                <a:solidFill>
                  <a:srgbClr val="FF0000"/>
                </a:solidFill>
                <a:latin typeface="Times New Roman" panose="02020603050405020304" pitchFamily="18" charset="0"/>
                <a:cs typeface="Times New Roman" panose="02020603050405020304" pitchFamily="18" charset="0"/>
              </a:rPr>
              <a:t>(d</a:t>
            </a:r>
            <a:r>
              <a:rPr lang="fr-FR" sz="2000" baseline="-25000" dirty="0">
                <a:solidFill>
                  <a:srgbClr val="FF0000"/>
                </a:solidFill>
                <a:latin typeface="Times New Roman" panose="02020603050405020304" pitchFamily="18" charset="0"/>
                <a:cs typeface="Times New Roman" panose="02020603050405020304" pitchFamily="18" charset="0"/>
              </a:rPr>
              <a:t>x</a:t>
            </a:r>
            <a:r>
              <a:rPr lang="fr-FR" sz="2000" baseline="-15000" dirty="0">
                <a:solidFill>
                  <a:srgbClr val="FF0000"/>
                </a:solidFill>
                <a:latin typeface="Times New Roman" panose="02020603050405020304" pitchFamily="18" charset="0"/>
                <a:cs typeface="Times New Roman" panose="02020603050405020304" pitchFamily="18" charset="0"/>
              </a:rPr>
              <a:t>2</a:t>
            </a:r>
            <a:r>
              <a:rPr lang="fr-FR" sz="2000" baseline="-25000" dirty="0">
                <a:solidFill>
                  <a:srgbClr val="FF0000"/>
                </a:solidFill>
                <a:latin typeface="Times New Roman" panose="02020603050405020304" pitchFamily="18" charset="0"/>
                <a:cs typeface="Times New Roman" panose="02020603050405020304" pitchFamily="18" charset="0"/>
              </a:rPr>
              <a:t>-y</a:t>
            </a:r>
            <a:r>
              <a:rPr lang="fr-FR" sz="2000" baseline="-15000" dirty="0">
                <a:solidFill>
                  <a:srgbClr val="FF0000"/>
                </a:solidFill>
                <a:latin typeface="Times New Roman" panose="02020603050405020304" pitchFamily="18" charset="0"/>
                <a:cs typeface="Times New Roman" panose="02020603050405020304" pitchFamily="18" charset="0"/>
              </a:rPr>
              <a:t>2</a:t>
            </a:r>
            <a:r>
              <a:rPr lang="fr-FR" sz="2000" dirty="0">
                <a:solidFill>
                  <a:srgbClr val="FF0000"/>
                </a:solidFill>
                <a:latin typeface="Times New Roman" panose="02020603050405020304" pitchFamily="18" charset="0"/>
                <a:cs typeface="Times New Roman" panose="02020603050405020304" pitchFamily="18" charset="0"/>
              </a:rPr>
              <a:t>, d</a:t>
            </a:r>
            <a:r>
              <a:rPr lang="fr-FR" sz="2000" baseline="-25000" dirty="0">
                <a:solidFill>
                  <a:srgbClr val="FF0000"/>
                </a:solidFill>
                <a:latin typeface="Times New Roman" panose="02020603050405020304" pitchFamily="18" charset="0"/>
                <a:cs typeface="Times New Roman" panose="02020603050405020304" pitchFamily="18" charset="0"/>
              </a:rPr>
              <a:t>z</a:t>
            </a:r>
            <a:r>
              <a:rPr lang="fr-FR" sz="2000" baseline="-15000" dirty="0">
                <a:solidFill>
                  <a:srgbClr val="FF0000"/>
                </a:solidFill>
                <a:latin typeface="Times New Roman" panose="02020603050405020304" pitchFamily="18" charset="0"/>
                <a:cs typeface="Times New Roman" panose="02020603050405020304" pitchFamily="18" charset="0"/>
              </a:rPr>
              <a:t>2</a:t>
            </a:r>
            <a:r>
              <a:rPr lang="fr-FR" sz="2000" dirty="0">
                <a:solidFill>
                  <a:srgbClr val="FF0000"/>
                </a:solidFill>
                <a:latin typeface="Times New Roman" panose="02020603050405020304" pitchFamily="18" charset="0"/>
                <a:cs typeface="Times New Roman" panose="02020603050405020304" pitchFamily="18" charset="0"/>
              </a:rPr>
              <a:t>), symétrie T</a:t>
            </a:r>
            <a:r>
              <a:rPr lang="fr-FR" sz="2000" baseline="-25000" dirty="0">
                <a:solidFill>
                  <a:srgbClr val="FF0000"/>
                </a:solidFill>
                <a:latin typeface="Times New Roman" panose="02020603050405020304" pitchFamily="18" charset="0"/>
                <a:cs typeface="Times New Roman" panose="02020603050405020304" pitchFamily="18" charset="0"/>
              </a:rPr>
              <a:t>2g </a:t>
            </a:r>
            <a:r>
              <a:rPr lang="fr-FR" sz="2000" dirty="0">
                <a:solidFill>
                  <a:srgbClr val="FF0000"/>
                </a:solidFill>
                <a:latin typeface="Times New Roman" panose="02020603050405020304" pitchFamily="18" charset="0"/>
                <a:cs typeface="Times New Roman" panose="02020603050405020304" pitchFamily="18" charset="0"/>
              </a:rPr>
              <a:t>(</a:t>
            </a:r>
            <a:r>
              <a:rPr lang="fr-FR" sz="2000" dirty="0" err="1">
                <a:solidFill>
                  <a:srgbClr val="FF0000"/>
                </a:solidFill>
                <a:latin typeface="Times New Roman" panose="02020603050405020304" pitchFamily="18" charset="0"/>
                <a:cs typeface="Times New Roman" panose="02020603050405020304" pitchFamily="18" charset="0"/>
              </a:rPr>
              <a:t>d</a:t>
            </a:r>
            <a:r>
              <a:rPr lang="fr-FR" sz="2000" baseline="-25000" dirty="0" err="1">
                <a:solidFill>
                  <a:srgbClr val="FF0000"/>
                </a:solidFill>
                <a:latin typeface="Times New Roman" panose="02020603050405020304" pitchFamily="18" charset="0"/>
                <a:cs typeface="Times New Roman" panose="02020603050405020304" pitchFamily="18" charset="0"/>
              </a:rPr>
              <a:t>xy</a:t>
            </a:r>
            <a:r>
              <a:rPr lang="fr-FR" sz="2000" dirty="0">
                <a:solidFill>
                  <a:srgbClr val="FF0000"/>
                </a:solidFill>
                <a:latin typeface="Times New Roman" panose="02020603050405020304" pitchFamily="18" charset="0"/>
                <a:cs typeface="Times New Roman" panose="02020603050405020304" pitchFamily="18" charset="0"/>
              </a:rPr>
              <a:t>, </a:t>
            </a:r>
            <a:r>
              <a:rPr lang="fr-FR" sz="2000" dirty="0" err="1">
                <a:solidFill>
                  <a:srgbClr val="FF0000"/>
                </a:solidFill>
                <a:latin typeface="Times New Roman" panose="02020603050405020304" pitchFamily="18" charset="0"/>
                <a:cs typeface="Times New Roman" panose="02020603050405020304" pitchFamily="18" charset="0"/>
              </a:rPr>
              <a:t>d</a:t>
            </a:r>
            <a:r>
              <a:rPr lang="fr-FR" sz="2000" baseline="-25000" dirty="0" err="1">
                <a:solidFill>
                  <a:srgbClr val="FF0000"/>
                </a:solidFill>
                <a:latin typeface="Times New Roman" panose="02020603050405020304" pitchFamily="18" charset="0"/>
                <a:cs typeface="Times New Roman" panose="02020603050405020304" pitchFamily="18" charset="0"/>
              </a:rPr>
              <a:t>xz</a:t>
            </a:r>
            <a:r>
              <a:rPr lang="fr-FR" sz="2000" dirty="0">
                <a:solidFill>
                  <a:srgbClr val="FF0000"/>
                </a:solidFill>
                <a:latin typeface="Times New Roman" panose="02020603050405020304" pitchFamily="18" charset="0"/>
                <a:cs typeface="Times New Roman" panose="02020603050405020304" pitchFamily="18" charset="0"/>
              </a:rPr>
              <a:t> , </a:t>
            </a:r>
            <a:r>
              <a:rPr lang="fr-FR" sz="2000" dirty="0" err="1">
                <a:solidFill>
                  <a:srgbClr val="FF0000"/>
                </a:solidFill>
                <a:latin typeface="Times New Roman" panose="02020603050405020304" pitchFamily="18" charset="0"/>
                <a:cs typeface="Times New Roman" panose="02020603050405020304" pitchFamily="18" charset="0"/>
              </a:rPr>
              <a:t>d</a:t>
            </a:r>
            <a:r>
              <a:rPr lang="fr-FR" sz="2000" baseline="-25000" dirty="0" err="1">
                <a:solidFill>
                  <a:srgbClr val="FF0000"/>
                </a:solidFill>
                <a:latin typeface="Times New Roman" panose="02020603050405020304" pitchFamily="18" charset="0"/>
                <a:cs typeface="Times New Roman" panose="02020603050405020304" pitchFamily="18" charset="0"/>
              </a:rPr>
              <a:t>yz</a:t>
            </a:r>
            <a:r>
              <a:rPr lang="fr-FR" sz="2000" dirty="0">
                <a:solidFill>
                  <a:srgbClr val="FF0000"/>
                </a:solidFill>
                <a:latin typeface="Times New Roman" panose="02020603050405020304" pitchFamily="18" charset="0"/>
                <a:cs typeface="Times New Roman" panose="02020603050405020304" pitchFamily="18" charset="0"/>
              </a:rPr>
              <a:t>)</a:t>
            </a:r>
            <a:endParaRPr lang="fr-FR" sz="2000" baseline="-25000" dirty="0">
              <a:solidFill>
                <a:srgbClr val="FF0000"/>
              </a:solidFill>
              <a:latin typeface="Times New Roman" panose="02020603050405020304" pitchFamily="18" charset="0"/>
              <a:cs typeface="Times New Roman" panose="02020603050405020304" pitchFamily="18" charset="0"/>
            </a:endParaRPr>
          </a:p>
          <a:p>
            <a:endParaRPr lang="fr-FR" sz="2000" baseline="-25000" dirty="0">
              <a:solidFill>
                <a:srgbClr val="FF0000"/>
              </a:solidFill>
              <a:latin typeface="Times New Roman" panose="02020603050405020304" pitchFamily="18" charset="0"/>
              <a:cs typeface="Times New Roman" panose="02020603050405020304" pitchFamily="18" charset="0"/>
            </a:endParaRPr>
          </a:p>
        </p:txBody>
      </p:sp>
      <p:sp>
        <p:nvSpPr>
          <p:cNvPr id="22" name="ZoneTexte 21">
            <a:extLst>
              <a:ext uri="{FF2B5EF4-FFF2-40B4-BE49-F238E27FC236}">
                <a16:creationId xmlns:a16="http://schemas.microsoft.com/office/drawing/2014/main" id="{3E271371-88A1-4AEF-9F66-A8E83615B9ED}"/>
              </a:ext>
            </a:extLst>
          </p:cNvPr>
          <p:cNvSpPr txBox="1"/>
          <p:nvPr/>
        </p:nvSpPr>
        <p:spPr>
          <a:xfrm>
            <a:off x="4012706" y="1477832"/>
            <a:ext cx="2876360" cy="400110"/>
          </a:xfrm>
          <a:prstGeom prst="rect">
            <a:avLst/>
          </a:prstGeom>
          <a:noFill/>
        </p:spPr>
        <p:txBody>
          <a:bodyPr wrap="square" rtlCol="0">
            <a:spAutoFit/>
          </a:bodyPr>
          <a:lstStyle/>
          <a:p>
            <a:r>
              <a:rPr lang="fr-FR" sz="2000" dirty="0">
                <a:solidFill>
                  <a:srgbClr val="FF0000"/>
                </a:solidFill>
                <a:latin typeface="Times New Roman" panose="02020603050405020304" pitchFamily="18" charset="0"/>
                <a:cs typeface="Times New Roman" panose="02020603050405020304" pitchFamily="18" charset="0"/>
              </a:rPr>
              <a:t>Symétrie T</a:t>
            </a:r>
            <a:r>
              <a:rPr lang="fr-FR" sz="2000" baseline="-25000" dirty="0">
                <a:solidFill>
                  <a:srgbClr val="FF0000"/>
                </a:solidFill>
                <a:latin typeface="Times New Roman" panose="02020603050405020304" pitchFamily="18" charset="0"/>
                <a:cs typeface="Times New Roman" panose="02020603050405020304" pitchFamily="18" charset="0"/>
              </a:rPr>
              <a:t>1u</a:t>
            </a:r>
          </a:p>
        </p:txBody>
      </p:sp>
      <p:sp>
        <p:nvSpPr>
          <p:cNvPr id="2" name="ZoneTexte 1">
            <a:extLst>
              <a:ext uri="{FF2B5EF4-FFF2-40B4-BE49-F238E27FC236}">
                <a16:creationId xmlns:a16="http://schemas.microsoft.com/office/drawing/2014/main" id="{04146C30-ACF1-4671-B6C1-B4DA9CB931B0}"/>
              </a:ext>
            </a:extLst>
          </p:cNvPr>
          <p:cNvSpPr txBox="1"/>
          <p:nvPr/>
        </p:nvSpPr>
        <p:spPr>
          <a:xfrm>
            <a:off x="2086252" y="645397"/>
            <a:ext cx="452761" cy="369332"/>
          </a:xfrm>
          <a:prstGeom prst="rect">
            <a:avLst/>
          </a:prstGeom>
          <a:noFill/>
        </p:spPr>
        <p:txBody>
          <a:bodyPr wrap="square" rtlCol="0">
            <a:spAutoFit/>
          </a:bodyPr>
          <a:lstStyle/>
          <a:p>
            <a:r>
              <a:rPr lang="fr-FR" dirty="0"/>
              <a:t>E</a:t>
            </a:r>
          </a:p>
        </p:txBody>
      </p:sp>
      <p:sp>
        <p:nvSpPr>
          <p:cNvPr id="23" name="ZoneTexte 22">
            <a:extLst>
              <a:ext uri="{FF2B5EF4-FFF2-40B4-BE49-F238E27FC236}">
                <a16:creationId xmlns:a16="http://schemas.microsoft.com/office/drawing/2014/main" id="{FA6CDB70-9AD1-4C23-84BC-81AB8588B157}"/>
              </a:ext>
            </a:extLst>
          </p:cNvPr>
          <p:cNvSpPr txBox="1"/>
          <p:nvPr/>
        </p:nvSpPr>
        <p:spPr>
          <a:xfrm>
            <a:off x="372259" y="4806517"/>
            <a:ext cx="4412799"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Table de Caractères du groupe O</a:t>
            </a:r>
            <a:r>
              <a:rPr lang="fr-FR" sz="2400" baseline="-25000" dirty="0">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224018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A72BB8C-41BC-40EF-A1DF-9982BC066401}"/>
              </a:ext>
            </a:extLst>
          </p:cNvPr>
          <p:cNvSpPr>
            <a:spLocks noGrp="1"/>
          </p:cNvSpPr>
          <p:nvPr>
            <p:ph type="title"/>
          </p:nvPr>
        </p:nvSpPr>
        <p:spPr>
          <a:xfrm>
            <a:off x="838200" y="18255"/>
            <a:ext cx="10515600" cy="1375539"/>
          </a:xfrm>
        </p:spPr>
        <p:txBody>
          <a:bodyPr/>
          <a:lstStyle/>
          <a:p>
            <a:pPr algn="ctr"/>
            <a:r>
              <a:rPr lang="fr-FR" dirty="0">
                <a:solidFill>
                  <a:srgbClr val="0000CC"/>
                </a:solidFill>
              </a:rPr>
              <a:t>Orbitales des ligands</a:t>
            </a:r>
            <a:br>
              <a:rPr lang="fr-FR" dirty="0">
                <a:solidFill>
                  <a:srgbClr val="0000CC"/>
                </a:solidFill>
              </a:rPr>
            </a:br>
            <a:r>
              <a:rPr lang="fr-FR" sz="3200" dirty="0" err="1">
                <a:solidFill>
                  <a:srgbClr val="0000CC"/>
                </a:solidFill>
              </a:rPr>
              <a:t>ligands</a:t>
            </a:r>
            <a:r>
              <a:rPr lang="fr-FR" sz="3200" dirty="0">
                <a:solidFill>
                  <a:srgbClr val="0000CC"/>
                </a:solidFill>
              </a:rPr>
              <a:t> </a:t>
            </a:r>
            <a:r>
              <a:rPr lang="fr-FR" sz="3200" dirty="0">
                <a:solidFill>
                  <a:srgbClr val="0000CC"/>
                </a:solidFill>
                <a:latin typeface="Symbol" panose="05050102010706020507" pitchFamily="18" charset="2"/>
              </a:rPr>
              <a:t>s</a:t>
            </a:r>
            <a:r>
              <a:rPr lang="fr-FR" sz="3200" dirty="0">
                <a:solidFill>
                  <a:srgbClr val="0000CC"/>
                </a:solidFill>
              </a:rPr>
              <a:t> donneurs purs</a:t>
            </a:r>
            <a:endParaRPr lang="fr-FR" sz="3200" baseline="-25000" dirty="0">
              <a:solidFill>
                <a:srgbClr val="0000CC"/>
              </a:solidFill>
            </a:endParaRPr>
          </a:p>
        </p:txBody>
      </p:sp>
      <p:pic>
        <p:nvPicPr>
          <p:cNvPr id="5" name="Image 4">
            <a:extLst>
              <a:ext uri="{FF2B5EF4-FFF2-40B4-BE49-F238E27FC236}">
                <a16:creationId xmlns:a16="http://schemas.microsoft.com/office/drawing/2014/main" id="{13AB79A9-0B03-4ADD-958B-0BB125674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378" y="1798896"/>
            <a:ext cx="6305293" cy="2536378"/>
          </a:xfrm>
          <a:prstGeom prst="rect">
            <a:avLst/>
          </a:prstGeom>
        </p:spPr>
      </p:pic>
      <p:sp>
        <p:nvSpPr>
          <p:cNvPr id="6" name="ZoneTexte 5">
            <a:extLst>
              <a:ext uri="{FF2B5EF4-FFF2-40B4-BE49-F238E27FC236}">
                <a16:creationId xmlns:a16="http://schemas.microsoft.com/office/drawing/2014/main" id="{687B16E6-1653-4B87-A70F-A9EFB2A62FC0}"/>
              </a:ext>
            </a:extLst>
          </p:cNvPr>
          <p:cNvSpPr txBox="1"/>
          <p:nvPr/>
        </p:nvSpPr>
        <p:spPr>
          <a:xfrm>
            <a:off x="5553378" y="4335274"/>
            <a:ext cx="4090731" cy="338554"/>
          </a:xfrm>
          <a:prstGeom prst="rect">
            <a:avLst/>
          </a:prstGeom>
          <a:noFill/>
        </p:spPr>
        <p:txBody>
          <a:bodyPr wrap="square" rtlCol="0">
            <a:spAutoFit/>
          </a:bodyPr>
          <a:lstStyle/>
          <a:p>
            <a:r>
              <a:rPr lang="fr-FR" sz="1600" dirty="0" err="1">
                <a:solidFill>
                  <a:srgbClr val="FF0000"/>
                </a:solidFill>
                <a:latin typeface="Symbol" panose="05050102010706020507" pitchFamily="18" charset="2"/>
              </a:rPr>
              <a:t>G</a:t>
            </a:r>
            <a:r>
              <a:rPr lang="fr-FR" sz="1600" baseline="-25000" dirty="0" err="1">
                <a:solidFill>
                  <a:srgbClr val="FF0000"/>
                </a:solidFill>
                <a:latin typeface="Symbol" panose="05050102010706020507" pitchFamily="18" charset="2"/>
              </a:rPr>
              <a:t>s</a:t>
            </a:r>
            <a:r>
              <a:rPr lang="fr-FR" sz="1600" dirty="0">
                <a:solidFill>
                  <a:srgbClr val="FF0000"/>
                </a:solidFill>
              </a:rPr>
              <a:t>   6     0     0     2          2        0     0     0     4      2</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C6AE20C8-528B-4932-A9EC-06B16D69BC29}"/>
                  </a:ext>
                </a:extLst>
              </p:cNvPr>
              <p:cNvSpPr txBox="1"/>
              <p:nvPr/>
            </p:nvSpPr>
            <p:spPr>
              <a:xfrm>
                <a:off x="6300847" y="5053203"/>
                <a:ext cx="1223797" cy="6769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r-FR" dirty="0" smtClean="0">
                          <a:solidFill>
                            <a:schemeClr val="tx1"/>
                          </a:solidFill>
                          <a:latin typeface="Symbol" panose="05050102010706020507" pitchFamily="18" charset="2"/>
                        </a:rPr>
                        <m:t>G</m:t>
                      </m:r>
                      <m:r>
                        <m:rPr>
                          <m:nor/>
                        </m:rPr>
                        <a:rPr lang="fr-FR" baseline="-25000" dirty="0" smtClean="0">
                          <a:solidFill>
                            <a:schemeClr val="tx1"/>
                          </a:solidFill>
                          <a:latin typeface="Symbol" panose="05050102010706020507" pitchFamily="18" charset="2"/>
                        </a:rPr>
                        <m:t>s</m:t>
                      </m:r>
                      <m:r>
                        <m:rPr>
                          <m:nor/>
                        </m:rPr>
                        <a:rPr lang="fr-FR" baseline="-25000" dirty="0" smtClean="0">
                          <a:solidFill>
                            <a:schemeClr val="tx1"/>
                          </a:solidFill>
                          <a:latin typeface="Symbol" panose="05050102010706020507" pitchFamily="18" charset="2"/>
                        </a:rPr>
                        <m:t> =</m:t>
                      </m:r>
                      <m:nary>
                        <m:naryPr>
                          <m:chr m:val="∑"/>
                          <m:supHide m:val="on"/>
                          <m:ctrlPr>
                            <a:rPr lang="fr-FR" i="1" dirty="0" smtClean="0">
                              <a:solidFill>
                                <a:schemeClr val="tx1"/>
                              </a:solidFill>
                              <a:latin typeface="Cambria Math" panose="02040503050406030204" pitchFamily="18" charset="0"/>
                            </a:rPr>
                          </m:ctrlPr>
                        </m:naryPr>
                        <m:sub>
                          <m:r>
                            <m:rPr>
                              <m:brk m:alnAt="7"/>
                            </m:rPr>
                            <a:rPr lang="fr-FR" b="0" i="1" dirty="0" smtClean="0">
                              <a:solidFill>
                                <a:schemeClr val="tx1"/>
                              </a:solidFill>
                              <a:latin typeface="Cambria Math" panose="02040503050406030204" pitchFamily="18" charset="0"/>
                            </a:rPr>
                            <m:t>𝑖</m:t>
                          </m:r>
                        </m:sub>
                        <m:sup/>
                        <m:e>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𝑛</m:t>
                              </m:r>
                            </m:e>
                            <m:sub>
                              <m:r>
                                <a:rPr lang="fr-FR" b="0" i="1" smtClean="0">
                                  <a:solidFill>
                                    <a:schemeClr val="tx1"/>
                                  </a:solidFill>
                                  <a:latin typeface="Cambria Math" panose="02040503050406030204" pitchFamily="18" charset="0"/>
                                </a:rPr>
                                <m:t>𝑖</m:t>
                              </m:r>
                            </m:sub>
                          </m:sSub>
                          <m:r>
                            <m:rPr>
                              <m:nor/>
                            </m:rPr>
                            <a:rPr lang="fr-FR" dirty="0">
                              <a:solidFill>
                                <a:schemeClr val="tx1"/>
                              </a:solidFill>
                              <a:latin typeface="Symbol" panose="05050102010706020507" pitchFamily="18" charset="2"/>
                            </a:rPr>
                            <m:t>G</m:t>
                          </m:r>
                          <m:r>
                            <m:rPr>
                              <m:nor/>
                            </m:rPr>
                            <a:rPr lang="fr-FR" b="0" i="0" baseline="-25000" dirty="0" smtClean="0">
                              <a:solidFill>
                                <a:schemeClr val="tx1"/>
                              </a:solidFill>
                              <a:latin typeface="Cambria Math" panose="02040503050406030204" pitchFamily="18" charset="0"/>
                              <a:ea typeface="Cambria Math" panose="02040503050406030204" pitchFamily="18" charset="0"/>
                            </a:rPr>
                            <m:t>i</m:t>
                          </m:r>
                        </m:e>
                      </m:nary>
                    </m:oMath>
                  </m:oMathPara>
                </a14:m>
                <a:endParaRPr lang="fr-FR" dirty="0">
                  <a:solidFill>
                    <a:srgbClr val="FF0000"/>
                  </a:solidFill>
                </a:endParaRPr>
              </a:p>
            </p:txBody>
          </p:sp>
        </mc:Choice>
        <mc:Fallback xmlns="">
          <p:sp>
            <p:nvSpPr>
              <p:cNvPr id="10" name="ZoneTexte 9">
                <a:extLst>
                  <a:ext uri="{FF2B5EF4-FFF2-40B4-BE49-F238E27FC236}">
                    <a16:creationId xmlns:a16="http://schemas.microsoft.com/office/drawing/2014/main" id="{C6AE20C8-528B-4932-A9EC-06B16D69BC29}"/>
                  </a:ext>
                </a:extLst>
              </p:cNvPr>
              <p:cNvSpPr txBox="1">
                <a:spLocks noRot="1" noChangeAspect="1" noMove="1" noResize="1" noEditPoints="1" noAdjustHandles="1" noChangeArrowheads="1" noChangeShapeType="1" noTextEdit="1"/>
              </p:cNvSpPr>
              <p:nvPr/>
            </p:nvSpPr>
            <p:spPr>
              <a:xfrm>
                <a:off x="6300847" y="5053203"/>
                <a:ext cx="1223797" cy="676980"/>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02296100-3CE4-4CF7-8DA8-9D954689C12D}"/>
                  </a:ext>
                </a:extLst>
              </p:cNvPr>
              <p:cNvSpPr txBox="1"/>
              <p:nvPr/>
            </p:nvSpPr>
            <p:spPr>
              <a:xfrm>
                <a:off x="8499085" y="5046695"/>
                <a:ext cx="2090637"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𝑛</m:t>
                          </m:r>
                        </m:e>
                        <m:sub>
                          <m:r>
                            <a:rPr lang="fr-FR" b="0" i="1" smtClean="0">
                              <a:solidFill>
                                <a:schemeClr val="tx1"/>
                              </a:solidFill>
                              <a:latin typeface="Cambria Math" panose="02040503050406030204" pitchFamily="18" charset="0"/>
                            </a:rPr>
                            <m:t>𝑖</m:t>
                          </m:r>
                        </m:sub>
                      </m:sSub>
                      <m:r>
                        <a:rPr lang="fr-FR" i="1" smtClean="0">
                          <a:solidFill>
                            <a:schemeClr val="tx1"/>
                          </a:solidFill>
                          <a:latin typeface="Cambria Math" panose="02040503050406030204" pitchFamily="18" charset="0"/>
                        </a:rPr>
                        <m:t>=</m:t>
                      </m:r>
                      <m:f>
                        <m:fPr>
                          <m:ctrlPr>
                            <a:rPr lang="fr-FR" i="1" smtClean="0">
                              <a:solidFill>
                                <a:schemeClr val="tx1"/>
                              </a:solidFill>
                              <a:latin typeface="Cambria Math" panose="02040503050406030204" pitchFamily="18" charset="0"/>
                            </a:rPr>
                          </m:ctrlPr>
                        </m:fPr>
                        <m:num>
                          <m:r>
                            <a:rPr lang="fr-FR" b="0" i="1" smtClean="0">
                              <a:solidFill>
                                <a:schemeClr val="tx1"/>
                              </a:solidFill>
                              <a:latin typeface="Cambria Math" panose="02040503050406030204" pitchFamily="18" charset="0"/>
                            </a:rPr>
                            <m:t>1</m:t>
                          </m:r>
                        </m:num>
                        <m:den>
                          <m:r>
                            <a:rPr lang="fr-FR" b="0" i="1" smtClean="0">
                              <a:solidFill>
                                <a:schemeClr val="tx1"/>
                              </a:solidFill>
                              <a:latin typeface="Cambria Math" panose="02040503050406030204" pitchFamily="18" charset="0"/>
                            </a:rPr>
                            <m:t>𝑔</m:t>
                          </m:r>
                        </m:den>
                      </m:f>
                      <m:nary>
                        <m:naryPr>
                          <m:chr m:val="∑"/>
                          <m:supHide m:val="on"/>
                          <m:ctrlPr>
                            <a:rPr lang="fr-FR" i="1" smtClean="0">
                              <a:solidFill>
                                <a:schemeClr val="tx1"/>
                              </a:solidFill>
                              <a:latin typeface="Cambria Math" panose="02040503050406030204" pitchFamily="18" charset="0"/>
                            </a:rPr>
                          </m:ctrlPr>
                        </m:naryPr>
                        <m:sub>
                          <m:r>
                            <m:rPr>
                              <m:brk m:alnAt="7"/>
                            </m:rPr>
                            <a:rPr lang="fr-FR" b="0" i="1" smtClean="0">
                              <a:solidFill>
                                <a:schemeClr val="tx1"/>
                              </a:solidFill>
                              <a:latin typeface="Cambria Math" panose="02040503050406030204" pitchFamily="18" charset="0"/>
                            </a:rPr>
                            <m:t>𝑘</m:t>
                          </m:r>
                        </m:sub>
                        <m:sup/>
                        <m:e>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𝑔</m:t>
                              </m:r>
                            </m:e>
                            <m:sub>
                              <m:r>
                                <a:rPr lang="fr-FR" b="0" i="1" smtClean="0">
                                  <a:solidFill>
                                    <a:schemeClr val="tx1"/>
                                  </a:solidFill>
                                  <a:latin typeface="Cambria Math" panose="02040503050406030204" pitchFamily="18" charset="0"/>
                                </a:rPr>
                                <m:t>𝑘</m:t>
                              </m:r>
                            </m:sub>
                          </m:sSub>
                          <m:sSub>
                            <m:sSubPr>
                              <m:ctrlPr>
                                <a:rPr lang="fr-FR" i="1" smtClean="0">
                                  <a:solidFill>
                                    <a:schemeClr val="tx1"/>
                                  </a:solidFill>
                                  <a:latin typeface="Cambria Math" panose="02040503050406030204" pitchFamily="18" charset="0"/>
                                </a:rPr>
                              </m:ctrlPr>
                            </m:sSubPr>
                            <m:e>
                              <m:r>
                                <m:rPr>
                                  <m:nor/>
                                </m:rPr>
                                <a:rPr lang="fr-FR" dirty="0" smtClean="0">
                                  <a:solidFill>
                                    <a:schemeClr val="tx1"/>
                                  </a:solidFill>
                                  <a:latin typeface="Symbol" panose="05050102010706020507" pitchFamily="18" charset="2"/>
                                </a:rPr>
                                <m:t>c</m:t>
                              </m:r>
                            </m:e>
                            <m:sub>
                              <m:r>
                                <a:rPr lang="fr-FR" b="0" i="1" smtClean="0">
                                  <a:solidFill>
                                    <a:schemeClr val="tx1"/>
                                  </a:solidFill>
                                  <a:latin typeface="Cambria Math" panose="02040503050406030204" pitchFamily="18" charset="0"/>
                                </a:rPr>
                                <m:t>𝑖𝑘</m:t>
                              </m:r>
                            </m:sub>
                          </m:sSub>
                          <m:sSub>
                            <m:sSubPr>
                              <m:ctrlPr>
                                <a:rPr lang="fr-FR" i="1" smtClean="0">
                                  <a:solidFill>
                                    <a:schemeClr val="tx1"/>
                                  </a:solidFill>
                                  <a:latin typeface="Cambria Math" panose="02040503050406030204" pitchFamily="18" charset="0"/>
                                </a:rPr>
                              </m:ctrlPr>
                            </m:sSubPr>
                            <m:e>
                              <m:r>
                                <m:rPr>
                                  <m:nor/>
                                </m:rPr>
                                <a:rPr lang="fr-FR" dirty="0" smtClean="0">
                                  <a:solidFill>
                                    <a:schemeClr val="tx1"/>
                                  </a:solidFill>
                                  <a:latin typeface="Symbol" panose="05050102010706020507" pitchFamily="18" charset="2"/>
                                </a:rPr>
                                <m:t>c</m:t>
                              </m:r>
                            </m:e>
                            <m:sub>
                              <m:r>
                                <m:rPr>
                                  <m:nor/>
                                </m:rPr>
                                <a:rPr lang="fr-FR" dirty="0" smtClean="0">
                                  <a:solidFill>
                                    <a:schemeClr val="tx1"/>
                                  </a:solidFill>
                                  <a:latin typeface="Symbol" panose="05050102010706020507" pitchFamily="18" charset="2"/>
                                </a:rPr>
                                <m:t>s</m:t>
                              </m:r>
                              <m:r>
                                <a:rPr lang="fr-FR" b="0" i="1" dirty="0" smtClean="0">
                                  <a:solidFill>
                                    <a:schemeClr val="tx1"/>
                                  </a:solidFill>
                                  <a:latin typeface="Cambria Math" panose="02040503050406030204" pitchFamily="18" charset="0"/>
                                </a:rPr>
                                <m:t>𝑘</m:t>
                              </m:r>
                            </m:sub>
                          </m:sSub>
                        </m:e>
                      </m:nary>
                    </m:oMath>
                  </m:oMathPara>
                </a14:m>
                <a:endParaRPr lang="fr-FR" dirty="0"/>
              </a:p>
            </p:txBody>
          </p:sp>
        </mc:Choice>
        <mc:Fallback xmlns="">
          <p:sp>
            <p:nvSpPr>
              <p:cNvPr id="11" name="ZoneTexte 10">
                <a:extLst>
                  <a:ext uri="{FF2B5EF4-FFF2-40B4-BE49-F238E27FC236}">
                    <a16:creationId xmlns:a16="http://schemas.microsoft.com/office/drawing/2014/main" id="{02296100-3CE4-4CF7-8DA8-9D954689C12D}"/>
                  </a:ext>
                </a:extLst>
              </p:cNvPr>
              <p:cNvSpPr txBox="1">
                <a:spLocks noRot="1" noChangeAspect="1" noMove="1" noResize="1" noEditPoints="1" noAdjustHandles="1" noChangeArrowheads="1" noChangeShapeType="1" noTextEdit="1"/>
              </p:cNvSpPr>
              <p:nvPr/>
            </p:nvSpPr>
            <p:spPr>
              <a:xfrm>
                <a:off x="8499085" y="5046695"/>
                <a:ext cx="2090637" cy="672172"/>
              </a:xfrm>
              <a:prstGeom prst="rect">
                <a:avLst/>
              </a:prstGeom>
              <a:blipFill>
                <a:blip r:embed="rId5"/>
                <a:stretch>
                  <a:fillRect/>
                </a:stretch>
              </a:blipFill>
            </p:spPr>
            <p:txBody>
              <a:bodyPr/>
              <a:lstStyle/>
              <a:p>
                <a:r>
                  <a:rPr lang="fr-FR">
                    <a:noFill/>
                  </a:rPr>
                  <a:t> </a:t>
                </a:r>
              </a:p>
            </p:txBody>
          </p:sp>
        </mc:Fallback>
      </mc:AlternateContent>
      <p:sp>
        <p:nvSpPr>
          <p:cNvPr id="13" name="ZoneTexte 12">
            <a:extLst>
              <a:ext uri="{FF2B5EF4-FFF2-40B4-BE49-F238E27FC236}">
                <a16:creationId xmlns:a16="http://schemas.microsoft.com/office/drawing/2014/main" id="{304EF0CA-B2C1-4CD9-9AE7-A0BD05E1FA8F}"/>
              </a:ext>
            </a:extLst>
          </p:cNvPr>
          <p:cNvSpPr txBox="1"/>
          <p:nvPr/>
        </p:nvSpPr>
        <p:spPr>
          <a:xfrm>
            <a:off x="7918339" y="5154800"/>
            <a:ext cx="707058"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avec</a:t>
            </a:r>
          </a:p>
        </p:txBody>
      </p:sp>
      <p:graphicFrame>
        <p:nvGraphicFramePr>
          <p:cNvPr id="14" name="Objet 13">
            <a:extLst>
              <a:ext uri="{FF2B5EF4-FFF2-40B4-BE49-F238E27FC236}">
                <a16:creationId xmlns:a16="http://schemas.microsoft.com/office/drawing/2014/main" id="{98DE02F0-A0AD-4C00-9CD8-AD61ABCB3E67}"/>
              </a:ext>
            </a:extLst>
          </p:cNvPr>
          <p:cNvGraphicFramePr>
            <a:graphicFrameLocks noChangeAspect="1"/>
          </p:cNvGraphicFramePr>
          <p:nvPr>
            <p:extLst>
              <p:ext uri="{D42A27DB-BD31-4B8C-83A1-F6EECF244321}">
                <p14:modId xmlns:p14="http://schemas.microsoft.com/office/powerpoint/2010/main" val="3715585916"/>
              </p:ext>
            </p:extLst>
          </p:nvPr>
        </p:nvGraphicFramePr>
        <p:xfrm>
          <a:off x="385265" y="2115105"/>
          <a:ext cx="4383087" cy="3906837"/>
        </p:xfrm>
        <a:graphic>
          <a:graphicData uri="http://schemas.openxmlformats.org/presentationml/2006/ole">
            <mc:AlternateContent xmlns:mc="http://schemas.openxmlformats.org/markup-compatibility/2006">
              <mc:Choice xmlns:v="urn:schemas-microsoft-com:vml" Requires="v">
                <p:oleObj spid="_x0000_s1060" name="CS ChemDraw Drawing" r:id="rId6" imgW="4383166" imgH="3906091" progId="ChemDraw.Document.6.0">
                  <p:embed/>
                </p:oleObj>
              </mc:Choice>
              <mc:Fallback>
                <p:oleObj name="CS ChemDraw Drawing" r:id="rId6" imgW="4383166" imgH="3906091" progId="ChemDraw.Document.6.0">
                  <p:embed/>
                  <p:pic>
                    <p:nvPicPr>
                      <p:cNvPr id="0" name=""/>
                      <p:cNvPicPr/>
                      <p:nvPr/>
                    </p:nvPicPr>
                    <p:blipFill>
                      <a:blip r:embed="rId7"/>
                      <a:stretch>
                        <a:fillRect/>
                      </a:stretch>
                    </p:blipFill>
                    <p:spPr>
                      <a:xfrm>
                        <a:off x="385265" y="2115105"/>
                        <a:ext cx="4383087" cy="390683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0A8FDC3-2B3B-4660-89E2-4C90FA2F71CA}"/>
                  </a:ext>
                </a:extLst>
              </p:cNvPr>
              <p:cNvSpPr/>
              <p:nvPr/>
            </p:nvSpPr>
            <p:spPr>
              <a:xfrm>
                <a:off x="7171570" y="6073978"/>
                <a:ext cx="2353529" cy="461665"/>
              </a:xfrm>
              <a:prstGeom prst="rect">
                <a:avLst/>
              </a:prstGeom>
            </p:spPr>
            <p:txBody>
              <a:bodyPr wrap="none">
                <a:spAutoFit/>
              </a:bodyPr>
              <a:lstStyle/>
              <a:p>
                <a14:m>
                  <m:oMath xmlns:m="http://schemas.openxmlformats.org/officeDocument/2006/math">
                    <m:r>
                      <m:rPr>
                        <m:nor/>
                      </m:rPr>
                      <a:rPr lang="fr-FR" sz="2400" dirty="0" smtClean="0">
                        <a:solidFill>
                          <a:srgbClr val="FF0000"/>
                        </a:solidFill>
                        <a:latin typeface="Symbol" panose="05050102010706020507" pitchFamily="18" charset="2"/>
                      </a:rPr>
                      <m:t>G</m:t>
                    </m:r>
                    <m:r>
                      <m:rPr>
                        <m:nor/>
                      </m:rPr>
                      <a:rPr lang="fr-FR" sz="2400" baseline="-25000" dirty="0" smtClean="0">
                        <a:solidFill>
                          <a:srgbClr val="FF0000"/>
                        </a:solidFill>
                        <a:latin typeface="Symbol" panose="05050102010706020507" pitchFamily="18" charset="2"/>
                      </a:rPr>
                      <m:t>s</m:t>
                    </m:r>
                    <m:r>
                      <m:rPr>
                        <m:nor/>
                      </m:rPr>
                      <a:rPr lang="fr-FR" sz="2400" b="0" i="0" baseline="-25000" dirty="0" smtClean="0">
                        <a:solidFill>
                          <a:srgbClr val="FF0000"/>
                        </a:solidFill>
                        <a:latin typeface="Symbol" panose="05050102010706020507" pitchFamily="18" charset="2"/>
                      </a:rPr>
                      <m:t> </m:t>
                    </m:r>
                    <m:r>
                      <m:rPr>
                        <m:nor/>
                      </m:rPr>
                      <a:rPr lang="fr-FR" sz="2400" dirty="0" smtClean="0">
                        <a:solidFill>
                          <a:srgbClr val="FF0000"/>
                        </a:solidFill>
                        <a:latin typeface="Symbol" panose="05050102010706020507" pitchFamily="18" charset="2"/>
                      </a:rPr>
                      <m:t>=</m:t>
                    </m:r>
                  </m:oMath>
                </a14:m>
                <a:r>
                  <a:rPr lang="fr-FR" sz="2400" dirty="0">
                    <a:solidFill>
                      <a:srgbClr val="FF0000"/>
                    </a:solidFill>
                  </a:rPr>
                  <a:t> A</a:t>
                </a:r>
                <a:r>
                  <a:rPr lang="fr-FR" sz="2400" baseline="-25000" dirty="0">
                    <a:solidFill>
                      <a:srgbClr val="FF0000"/>
                    </a:solidFill>
                  </a:rPr>
                  <a:t>1g</a:t>
                </a:r>
                <a:r>
                  <a:rPr lang="fr-FR" sz="2400" dirty="0">
                    <a:solidFill>
                      <a:srgbClr val="FF0000"/>
                    </a:solidFill>
                  </a:rPr>
                  <a:t> + T</a:t>
                </a:r>
                <a:r>
                  <a:rPr lang="fr-FR" sz="2400" baseline="-25000" dirty="0">
                    <a:solidFill>
                      <a:srgbClr val="FF0000"/>
                    </a:solidFill>
                  </a:rPr>
                  <a:t>1u</a:t>
                </a:r>
                <a:r>
                  <a:rPr lang="fr-FR" sz="2400" dirty="0">
                    <a:solidFill>
                      <a:srgbClr val="FF0000"/>
                    </a:solidFill>
                  </a:rPr>
                  <a:t> + </a:t>
                </a:r>
                <a:r>
                  <a:rPr lang="fr-FR" sz="2400" dirty="0" err="1">
                    <a:solidFill>
                      <a:srgbClr val="FF0000"/>
                    </a:solidFill>
                  </a:rPr>
                  <a:t>E</a:t>
                </a:r>
                <a:r>
                  <a:rPr lang="fr-FR" sz="2400" baseline="-25000" dirty="0" err="1">
                    <a:solidFill>
                      <a:srgbClr val="FF0000"/>
                    </a:solidFill>
                  </a:rPr>
                  <a:t>g</a:t>
                </a:r>
                <a:endParaRPr lang="fr-FR" sz="2400" baseline="-25000" dirty="0">
                  <a:solidFill>
                    <a:srgbClr val="FF0000"/>
                  </a:solidFill>
                </a:endParaRPr>
              </a:p>
            </p:txBody>
          </p:sp>
        </mc:Choice>
        <mc:Fallback xmlns="">
          <p:sp>
            <p:nvSpPr>
              <p:cNvPr id="15" name="Rectangle 14">
                <a:extLst>
                  <a:ext uri="{FF2B5EF4-FFF2-40B4-BE49-F238E27FC236}">
                    <a16:creationId xmlns:a16="http://schemas.microsoft.com/office/drawing/2014/main" id="{80A8FDC3-2B3B-4660-89E2-4C90FA2F71CA}"/>
                  </a:ext>
                </a:extLst>
              </p:cNvPr>
              <p:cNvSpPr>
                <a:spLocks noRot="1" noChangeAspect="1" noMove="1" noResize="1" noEditPoints="1" noAdjustHandles="1" noChangeArrowheads="1" noChangeShapeType="1" noTextEdit="1"/>
              </p:cNvSpPr>
              <p:nvPr/>
            </p:nvSpPr>
            <p:spPr>
              <a:xfrm>
                <a:off x="7171570" y="6073978"/>
                <a:ext cx="2353529" cy="461665"/>
              </a:xfrm>
              <a:prstGeom prst="rect">
                <a:avLst/>
              </a:prstGeom>
              <a:blipFill>
                <a:blip r:embed="rId8"/>
                <a:stretch>
                  <a:fillRect l="-517" t="-10526" r="-258" b="-28947"/>
                </a:stretch>
              </a:blipFill>
            </p:spPr>
            <p:txBody>
              <a:bodyPr/>
              <a:lstStyle/>
              <a:p>
                <a:r>
                  <a:rPr lang="fr-FR">
                    <a:noFill/>
                  </a:rPr>
                  <a:t> </a:t>
                </a:r>
              </a:p>
            </p:txBody>
          </p:sp>
        </mc:Fallback>
      </mc:AlternateContent>
    </p:spTree>
    <p:extLst>
      <p:ext uri="{BB962C8B-B14F-4D97-AF65-F5344CB8AC3E}">
        <p14:creationId xmlns:p14="http://schemas.microsoft.com/office/powerpoint/2010/main" val="399689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07D9331-5722-45C8-A2D4-C8FE3E3A2696}"/>
              </a:ext>
            </a:extLst>
          </p:cNvPr>
          <p:cNvSpPr>
            <a:spLocks noGrp="1"/>
          </p:cNvSpPr>
          <p:nvPr>
            <p:ph type="title"/>
          </p:nvPr>
        </p:nvSpPr>
        <p:spPr>
          <a:xfrm>
            <a:off x="838200" y="18255"/>
            <a:ext cx="10515600" cy="1375539"/>
          </a:xfrm>
        </p:spPr>
        <p:txBody>
          <a:bodyPr/>
          <a:lstStyle/>
          <a:p>
            <a:pPr algn="ctr"/>
            <a:r>
              <a:rPr lang="fr-FR" dirty="0">
                <a:solidFill>
                  <a:srgbClr val="0000CC"/>
                </a:solidFill>
              </a:rPr>
              <a:t>Orbitales des ligands</a:t>
            </a:r>
            <a:br>
              <a:rPr lang="fr-FR" dirty="0">
                <a:solidFill>
                  <a:srgbClr val="0000CC"/>
                </a:solidFill>
              </a:rPr>
            </a:br>
            <a:r>
              <a:rPr lang="fr-FR" sz="3200" dirty="0">
                <a:solidFill>
                  <a:srgbClr val="0000CC"/>
                </a:solidFill>
              </a:rPr>
              <a:t>Effet </a:t>
            </a:r>
            <a:r>
              <a:rPr lang="fr-FR" sz="3200" dirty="0">
                <a:solidFill>
                  <a:srgbClr val="0000CC"/>
                </a:solidFill>
                <a:latin typeface="Symbol" panose="05050102010706020507" pitchFamily="18" charset="2"/>
              </a:rPr>
              <a:t>p</a:t>
            </a:r>
            <a:r>
              <a:rPr lang="fr-FR" sz="3200" dirty="0">
                <a:solidFill>
                  <a:srgbClr val="0000CC"/>
                </a:solidFill>
              </a:rPr>
              <a:t> des ligands</a:t>
            </a:r>
            <a:endParaRPr lang="fr-FR" sz="3200" baseline="-25000" dirty="0">
              <a:solidFill>
                <a:srgbClr val="0000CC"/>
              </a:solidFill>
            </a:endParaRPr>
          </a:p>
        </p:txBody>
      </p:sp>
      <p:pic>
        <p:nvPicPr>
          <p:cNvPr id="6" name="Image 5">
            <a:extLst>
              <a:ext uri="{FF2B5EF4-FFF2-40B4-BE49-F238E27FC236}">
                <a16:creationId xmlns:a16="http://schemas.microsoft.com/office/drawing/2014/main" id="{AD039A9E-64A7-4DEF-B664-EAEB17677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808" y="2730500"/>
            <a:ext cx="6305293" cy="2536378"/>
          </a:xfrm>
          <a:prstGeom prst="rect">
            <a:avLst/>
          </a:prstGeom>
        </p:spPr>
      </p:pic>
      <p:sp>
        <p:nvSpPr>
          <p:cNvPr id="7" name="ZoneTexte 6">
            <a:extLst>
              <a:ext uri="{FF2B5EF4-FFF2-40B4-BE49-F238E27FC236}">
                <a16:creationId xmlns:a16="http://schemas.microsoft.com/office/drawing/2014/main" id="{C4517334-0529-4D03-B4BE-DC5D1F6647F5}"/>
              </a:ext>
            </a:extLst>
          </p:cNvPr>
          <p:cNvSpPr txBox="1"/>
          <p:nvPr/>
        </p:nvSpPr>
        <p:spPr>
          <a:xfrm>
            <a:off x="5739808" y="5266878"/>
            <a:ext cx="4090731" cy="338554"/>
          </a:xfrm>
          <a:prstGeom prst="rect">
            <a:avLst/>
          </a:prstGeom>
          <a:noFill/>
        </p:spPr>
        <p:txBody>
          <a:bodyPr wrap="square" rtlCol="0">
            <a:spAutoFit/>
          </a:bodyPr>
          <a:lstStyle/>
          <a:p>
            <a:r>
              <a:rPr lang="fr-FR" sz="1600" dirty="0">
                <a:solidFill>
                  <a:srgbClr val="FF0000"/>
                </a:solidFill>
                <a:latin typeface="Symbol" panose="05050102010706020507" pitchFamily="18" charset="2"/>
              </a:rPr>
              <a:t>G</a:t>
            </a:r>
            <a:r>
              <a:rPr lang="fr-FR" sz="1600" baseline="-25000" dirty="0">
                <a:solidFill>
                  <a:srgbClr val="FF0000"/>
                </a:solidFill>
                <a:latin typeface="Symbol" panose="05050102010706020507" pitchFamily="18" charset="2"/>
              </a:rPr>
              <a:t>p</a:t>
            </a:r>
            <a:r>
              <a:rPr lang="fr-FR" sz="1600" dirty="0">
                <a:solidFill>
                  <a:srgbClr val="FF0000"/>
                </a:solidFill>
              </a:rPr>
              <a:t>  12   0     0     0          -4       0     0     0     0      0</a:t>
            </a:r>
          </a:p>
        </p:txBody>
      </p:sp>
      <p:sp>
        <p:nvSpPr>
          <p:cNvPr id="8" name="Rectangle 7">
            <a:extLst>
              <a:ext uri="{FF2B5EF4-FFF2-40B4-BE49-F238E27FC236}">
                <a16:creationId xmlns:a16="http://schemas.microsoft.com/office/drawing/2014/main" id="{B355211E-0A7F-4117-A18B-9929B76DBE52}"/>
              </a:ext>
            </a:extLst>
          </p:cNvPr>
          <p:cNvSpPr/>
          <p:nvPr/>
        </p:nvSpPr>
        <p:spPr>
          <a:xfrm>
            <a:off x="152400" y="1441879"/>
            <a:ext cx="11610975" cy="830997"/>
          </a:xfrm>
          <a:prstGeom prst="rect">
            <a:avLst/>
          </a:prstGeom>
        </p:spPr>
        <p:txBody>
          <a:bodyPr wrap="square">
            <a:spAutoFit/>
          </a:bodyPr>
          <a:lstStyle/>
          <a:p>
            <a:pPr algn="just">
              <a:spcBef>
                <a:spcPts val="600"/>
              </a:spcBef>
            </a:pPr>
            <a:r>
              <a:rPr lang="fr-FR" sz="2400" dirty="0">
                <a:latin typeface="Times New Roman" panose="02020603050405020304" pitchFamily="18" charset="0"/>
                <a:cs typeface="Times New Roman" panose="02020603050405020304" pitchFamily="18" charset="0"/>
                <a:sym typeface="Wingdings" panose="05000000000000000000" pitchFamily="2" charset="2"/>
              </a:rPr>
              <a:t>Certains ligands peuvent interagir avec le métal via trois orbitales, une orbitale </a:t>
            </a:r>
            <a:r>
              <a:rPr lang="fr-FR" sz="2400" dirty="0">
                <a:latin typeface="Symbol" panose="05050102010706020507" pitchFamily="18" charset="2"/>
                <a:cs typeface="Times New Roman" panose="02020603050405020304" pitchFamily="18" charset="0"/>
                <a:sym typeface="Wingdings" panose="05000000000000000000" pitchFamily="2" charset="2"/>
              </a:rPr>
              <a:t>s</a:t>
            </a:r>
            <a:r>
              <a:rPr lang="fr-FR" sz="2400" dirty="0">
                <a:latin typeface="Times New Roman" panose="02020603050405020304" pitchFamily="18" charset="0"/>
                <a:cs typeface="Times New Roman" panose="02020603050405020304" pitchFamily="18" charset="0"/>
                <a:sym typeface="Wingdings" panose="05000000000000000000" pitchFamily="2" charset="2"/>
              </a:rPr>
              <a:t> occupée et deux orbitales </a:t>
            </a:r>
            <a:r>
              <a:rPr lang="fr-FR" sz="2400" dirty="0">
                <a:latin typeface="Symbol" panose="05050102010706020507" pitchFamily="18" charset="2"/>
                <a:cs typeface="Times New Roman" panose="02020603050405020304" pitchFamily="18" charset="0"/>
                <a:sym typeface="Wingdings" panose="05000000000000000000" pitchFamily="2" charset="2"/>
              </a:rPr>
              <a:t>p</a:t>
            </a:r>
            <a:r>
              <a:rPr lang="fr-FR" sz="2400" dirty="0">
                <a:latin typeface="Times New Roman" panose="02020603050405020304" pitchFamily="18" charset="0"/>
                <a:cs typeface="Times New Roman" panose="02020603050405020304" pitchFamily="18" charset="0"/>
                <a:sym typeface="Wingdings" panose="05000000000000000000" pitchFamily="2" charset="2"/>
              </a:rPr>
              <a:t> occupées (ligands </a:t>
            </a:r>
            <a:r>
              <a:rPr lang="fr-FR" sz="2400" dirty="0">
                <a:latin typeface="Symbol" panose="05050102010706020507" pitchFamily="18" charset="2"/>
                <a:cs typeface="Times New Roman" panose="02020603050405020304" pitchFamily="18" charset="0"/>
                <a:sym typeface="Wingdings" panose="05000000000000000000" pitchFamily="2" charset="2"/>
              </a:rPr>
              <a:t>p</a:t>
            </a:r>
            <a:r>
              <a:rPr lang="fr-FR" sz="2400" dirty="0">
                <a:latin typeface="Times New Roman" panose="02020603050405020304" pitchFamily="18" charset="0"/>
                <a:cs typeface="Times New Roman" panose="02020603050405020304" pitchFamily="18" charset="0"/>
                <a:sym typeface="Wingdings" panose="05000000000000000000" pitchFamily="2" charset="2"/>
              </a:rPr>
              <a:t> donneurs) ou vides (ligands </a:t>
            </a:r>
            <a:r>
              <a:rPr lang="fr-FR" sz="2400" dirty="0">
                <a:latin typeface="Symbol" panose="05050102010706020507" pitchFamily="18" charset="2"/>
                <a:cs typeface="Times New Roman" panose="02020603050405020304" pitchFamily="18" charset="0"/>
                <a:sym typeface="Wingdings" panose="05000000000000000000" pitchFamily="2" charset="2"/>
              </a:rPr>
              <a:t>p</a:t>
            </a:r>
            <a:r>
              <a:rPr lang="fr-FR" sz="2400" dirty="0">
                <a:latin typeface="Times New Roman" panose="02020603050405020304" pitchFamily="18" charset="0"/>
                <a:cs typeface="Times New Roman" panose="02020603050405020304" pitchFamily="18" charset="0"/>
                <a:sym typeface="Wingdings" panose="05000000000000000000" pitchFamily="2" charset="2"/>
              </a:rPr>
              <a:t> accepteurs)</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A530D1C-6AC4-4773-BC2B-E55AF487BEAF}"/>
                  </a:ext>
                </a:extLst>
              </p:cNvPr>
              <p:cNvSpPr/>
              <p:nvPr/>
            </p:nvSpPr>
            <p:spPr>
              <a:xfrm>
                <a:off x="6626966" y="5727576"/>
                <a:ext cx="3153427" cy="461665"/>
              </a:xfrm>
              <a:prstGeom prst="rect">
                <a:avLst/>
              </a:prstGeom>
            </p:spPr>
            <p:txBody>
              <a:bodyPr wrap="none">
                <a:spAutoFit/>
              </a:bodyPr>
              <a:lstStyle/>
              <a:p>
                <a14:m>
                  <m:oMath xmlns:m="http://schemas.openxmlformats.org/officeDocument/2006/math">
                    <m:r>
                      <m:rPr>
                        <m:nor/>
                      </m:rPr>
                      <a:rPr lang="fr-FR" sz="2400" dirty="0">
                        <a:solidFill>
                          <a:srgbClr val="FF0000"/>
                        </a:solidFill>
                        <a:latin typeface="Symbol" panose="05050102010706020507" pitchFamily="18" charset="2"/>
                      </a:rPr>
                      <m:t>G</m:t>
                    </m:r>
                    <m:r>
                      <m:rPr>
                        <m:nor/>
                      </m:rPr>
                      <a:rPr lang="fr-FR" sz="2400" b="0" i="0" baseline="-25000" dirty="0" smtClean="0">
                        <a:solidFill>
                          <a:srgbClr val="FF0000"/>
                        </a:solidFill>
                        <a:latin typeface="Symbol" panose="05050102010706020507" pitchFamily="18" charset="2"/>
                      </a:rPr>
                      <m:t>p</m:t>
                    </m:r>
                    <m:r>
                      <m:rPr>
                        <m:nor/>
                      </m:rPr>
                      <a:rPr lang="fr-FR" sz="2400" baseline="-25000" dirty="0">
                        <a:solidFill>
                          <a:srgbClr val="FF0000"/>
                        </a:solidFill>
                        <a:latin typeface="Symbol" panose="05050102010706020507" pitchFamily="18" charset="2"/>
                      </a:rPr>
                      <m:t> </m:t>
                    </m:r>
                    <m:r>
                      <m:rPr>
                        <m:nor/>
                      </m:rPr>
                      <a:rPr lang="fr-FR" sz="2400" dirty="0">
                        <a:solidFill>
                          <a:srgbClr val="FF0000"/>
                        </a:solidFill>
                        <a:latin typeface="Symbol" panose="05050102010706020507" pitchFamily="18" charset="2"/>
                      </a:rPr>
                      <m:t>=</m:t>
                    </m:r>
                  </m:oMath>
                </a14:m>
                <a:r>
                  <a:rPr lang="fr-FR" sz="2400" dirty="0">
                    <a:solidFill>
                      <a:srgbClr val="FF0000"/>
                    </a:solidFill>
                  </a:rPr>
                  <a:t> T</a:t>
                </a:r>
                <a:r>
                  <a:rPr lang="fr-FR" sz="2400" baseline="-25000" dirty="0">
                    <a:solidFill>
                      <a:srgbClr val="FF0000"/>
                    </a:solidFill>
                  </a:rPr>
                  <a:t>1g</a:t>
                </a:r>
                <a:r>
                  <a:rPr lang="fr-FR" sz="2400" dirty="0">
                    <a:solidFill>
                      <a:srgbClr val="FF0000"/>
                    </a:solidFill>
                  </a:rPr>
                  <a:t> + T</a:t>
                </a:r>
                <a:r>
                  <a:rPr lang="fr-FR" sz="2400" baseline="-25000" dirty="0">
                    <a:solidFill>
                      <a:srgbClr val="FF0000"/>
                    </a:solidFill>
                  </a:rPr>
                  <a:t>1u</a:t>
                </a:r>
                <a:r>
                  <a:rPr lang="fr-FR" sz="2400" dirty="0">
                    <a:solidFill>
                      <a:srgbClr val="FF0000"/>
                    </a:solidFill>
                  </a:rPr>
                  <a:t> + T</a:t>
                </a:r>
                <a:r>
                  <a:rPr lang="fr-FR" sz="2400" baseline="-25000" dirty="0">
                    <a:solidFill>
                      <a:srgbClr val="FF0000"/>
                    </a:solidFill>
                  </a:rPr>
                  <a:t>2g</a:t>
                </a:r>
                <a:r>
                  <a:rPr lang="fr-FR" sz="2400" dirty="0">
                    <a:solidFill>
                      <a:srgbClr val="FF0000"/>
                    </a:solidFill>
                  </a:rPr>
                  <a:t> + T</a:t>
                </a:r>
                <a:r>
                  <a:rPr lang="fr-FR" sz="2400" baseline="-25000" dirty="0">
                    <a:solidFill>
                      <a:srgbClr val="FF0000"/>
                    </a:solidFill>
                  </a:rPr>
                  <a:t>2u</a:t>
                </a:r>
                <a:r>
                  <a:rPr lang="fr-FR" sz="2400" dirty="0">
                    <a:solidFill>
                      <a:srgbClr val="FF0000"/>
                    </a:solidFill>
                  </a:rPr>
                  <a:t> </a:t>
                </a:r>
                <a:endParaRPr lang="fr-FR" sz="2400" baseline="-25000" dirty="0">
                  <a:solidFill>
                    <a:srgbClr val="FF0000"/>
                  </a:solidFill>
                </a:endParaRPr>
              </a:p>
            </p:txBody>
          </p:sp>
        </mc:Choice>
        <mc:Fallback xmlns="">
          <p:sp>
            <p:nvSpPr>
              <p:cNvPr id="9" name="Rectangle 8">
                <a:extLst>
                  <a:ext uri="{FF2B5EF4-FFF2-40B4-BE49-F238E27FC236}">
                    <a16:creationId xmlns:a16="http://schemas.microsoft.com/office/drawing/2014/main" id="{BA530D1C-6AC4-4773-BC2B-E55AF487BEAF}"/>
                  </a:ext>
                </a:extLst>
              </p:cNvPr>
              <p:cNvSpPr>
                <a:spLocks noRot="1" noChangeAspect="1" noMove="1" noResize="1" noEditPoints="1" noAdjustHandles="1" noChangeArrowheads="1" noChangeShapeType="1" noTextEdit="1"/>
              </p:cNvSpPr>
              <p:nvPr/>
            </p:nvSpPr>
            <p:spPr>
              <a:xfrm>
                <a:off x="6626966" y="5727576"/>
                <a:ext cx="3153427" cy="461665"/>
              </a:xfrm>
              <a:prstGeom prst="rect">
                <a:avLst/>
              </a:prstGeom>
              <a:blipFill>
                <a:blip r:embed="rId4"/>
                <a:stretch>
                  <a:fillRect l="-387" t="-10667" b="-30667"/>
                </a:stretch>
              </a:blipFill>
            </p:spPr>
            <p:txBody>
              <a:bodyPr/>
              <a:lstStyle/>
              <a:p>
                <a:r>
                  <a:rPr lang="fr-FR">
                    <a:noFill/>
                  </a:rPr>
                  <a:t> </a:t>
                </a:r>
              </a:p>
            </p:txBody>
          </p:sp>
        </mc:Fallback>
      </mc:AlternateContent>
      <p:graphicFrame>
        <p:nvGraphicFramePr>
          <p:cNvPr id="10" name="Objet 9">
            <a:extLst>
              <a:ext uri="{FF2B5EF4-FFF2-40B4-BE49-F238E27FC236}">
                <a16:creationId xmlns:a16="http://schemas.microsoft.com/office/drawing/2014/main" id="{383E8251-A2CC-4A7D-A1E2-EE20AB527B84}"/>
              </a:ext>
            </a:extLst>
          </p:cNvPr>
          <p:cNvGraphicFramePr>
            <a:graphicFrameLocks noChangeAspect="1"/>
          </p:cNvGraphicFramePr>
          <p:nvPr>
            <p:extLst>
              <p:ext uri="{D42A27DB-BD31-4B8C-83A1-F6EECF244321}">
                <p14:modId xmlns:p14="http://schemas.microsoft.com/office/powerpoint/2010/main" val="1489098069"/>
              </p:ext>
            </p:extLst>
          </p:nvPr>
        </p:nvGraphicFramePr>
        <p:xfrm>
          <a:off x="146899" y="2656409"/>
          <a:ext cx="5418137" cy="3302000"/>
        </p:xfrm>
        <a:graphic>
          <a:graphicData uri="http://schemas.openxmlformats.org/presentationml/2006/ole">
            <mc:AlternateContent xmlns:mc="http://schemas.openxmlformats.org/markup-compatibility/2006">
              <mc:Choice xmlns:v="urn:schemas-microsoft-com:vml" Requires="v">
                <p:oleObj spid="_x0000_s2081" name="CS ChemDraw Drawing" r:id="rId5" imgW="5417926" imgH="3302445" progId="ChemDraw.Document.6.0">
                  <p:embed/>
                </p:oleObj>
              </mc:Choice>
              <mc:Fallback>
                <p:oleObj name="CS ChemDraw Drawing" r:id="rId5" imgW="5417926" imgH="3302445" progId="ChemDraw.Document.6.0">
                  <p:embed/>
                  <p:pic>
                    <p:nvPicPr>
                      <p:cNvPr id="14" name="Objet 13">
                        <a:extLst>
                          <a:ext uri="{FF2B5EF4-FFF2-40B4-BE49-F238E27FC236}">
                            <a16:creationId xmlns:a16="http://schemas.microsoft.com/office/drawing/2014/main" id="{98DE02F0-A0AD-4C00-9CD8-AD61ABCB3E67}"/>
                          </a:ext>
                        </a:extLst>
                      </p:cNvPr>
                      <p:cNvPicPr/>
                      <p:nvPr/>
                    </p:nvPicPr>
                    <p:blipFill>
                      <a:blip r:embed="rId6"/>
                      <a:stretch>
                        <a:fillRect/>
                      </a:stretch>
                    </p:blipFill>
                    <p:spPr>
                      <a:xfrm>
                        <a:off x="146899" y="2656409"/>
                        <a:ext cx="5418137" cy="3302000"/>
                      </a:xfrm>
                      <a:prstGeom prst="rect">
                        <a:avLst/>
                      </a:prstGeom>
                    </p:spPr>
                  </p:pic>
                </p:oleObj>
              </mc:Fallback>
            </mc:AlternateContent>
          </a:graphicData>
        </a:graphic>
      </p:graphicFrame>
    </p:spTree>
    <p:extLst>
      <p:ext uri="{BB962C8B-B14F-4D97-AF65-F5344CB8AC3E}">
        <p14:creationId xmlns:p14="http://schemas.microsoft.com/office/powerpoint/2010/main" val="227420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1EF5A3E1-8EB8-4009-BFCE-DDA24E4D7686}"/>
              </a:ext>
            </a:extLst>
          </p:cNvPr>
          <p:cNvSpPr>
            <a:spLocks noGrp="1"/>
          </p:cNvSpPr>
          <p:nvPr>
            <p:ph type="title"/>
          </p:nvPr>
        </p:nvSpPr>
        <p:spPr>
          <a:xfrm>
            <a:off x="838200" y="18255"/>
            <a:ext cx="10515600" cy="1375539"/>
          </a:xfrm>
        </p:spPr>
        <p:txBody>
          <a:bodyPr/>
          <a:lstStyle/>
          <a:p>
            <a:pPr algn="ctr"/>
            <a:r>
              <a:rPr lang="fr-FR" dirty="0">
                <a:solidFill>
                  <a:srgbClr val="0000CC"/>
                </a:solidFill>
              </a:rPr>
              <a:t>Diagramme d’Orbitales Moléculaires ML</a:t>
            </a:r>
            <a:r>
              <a:rPr lang="fr-FR" baseline="-25000" dirty="0">
                <a:solidFill>
                  <a:srgbClr val="0000CC"/>
                </a:solidFill>
              </a:rPr>
              <a:t>6</a:t>
            </a:r>
            <a:br>
              <a:rPr lang="fr-FR" dirty="0">
                <a:solidFill>
                  <a:srgbClr val="0000CC"/>
                </a:solidFill>
              </a:rPr>
            </a:br>
            <a:r>
              <a:rPr lang="fr-FR" sz="3200" dirty="0">
                <a:solidFill>
                  <a:srgbClr val="0000CC"/>
                </a:solidFill>
              </a:rPr>
              <a:t>ligand </a:t>
            </a:r>
            <a:r>
              <a:rPr lang="fr-FR" sz="3200" dirty="0">
                <a:solidFill>
                  <a:srgbClr val="0000CC"/>
                </a:solidFill>
                <a:latin typeface="Symbol" panose="05050102010706020507" pitchFamily="18" charset="2"/>
              </a:rPr>
              <a:t>s</a:t>
            </a:r>
            <a:r>
              <a:rPr lang="fr-FR" sz="3200" dirty="0">
                <a:solidFill>
                  <a:srgbClr val="0000CC"/>
                </a:solidFill>
              </a:rPr>
              <a:t> donneur pur</a:t>
            </a:r>
            <a:endParaRPr lang="fr-FR" sz="3200" baseline="-25000" dirty="0">
              <a:solidFill>
                <a:srgbClr val="0000CC"/>
              </a:solidFill>
            </a:endParaRPr>
          </a:p>
        </p:txBody>
      </p:sp>
      <p:graphicFrame>
        <p:nvGraphicFramePr>
          <p:cNvPr id="16" name="Objet 15">
            <a:extLst>
              <a:ext uri="{FF2B5EF4-FFF2-40B4-BE49-F238E27FC236}">
                <a16:creationId xmlns:a16="http://schemas.microsoft.com/office/drawing/2014/main" id="{B735479E-9592-4BD4-A705-7DD8C23424BA}"/>
              </a:ext>
            </a:extLst>
          </p:cNvPr>
          <p:cNvGraphicFramePr>
            <a:graphicFrameLocks noChangeAspect="1"/>
          </p:cNvGraphicFramePr>
          <p:nvPr>
            <p:extLst>
              <p:ext uri="{D42A27DB-BD31-4B8C-83A1-F6EECF244321}">
                <p14:modId xmlns:p14="http://schemas.microsoft.com/office/powerpoint/2010/main" val="1818068369"/>
              </p:ext>
            </p:extLst>
          </p:nvPr>
        </p:nvGraphicFramePr>
        <p:xfrm>
          <a:off x="809625" y="1468791"/>
          <a:ext cx="4494213" cy="5362575"/>
        </p:xfrm>
        <a:graphic>
          <a:graphicData uri="http://schemas.openxmlformats.org/presentationml/2006/ole">
            <mc:AlternateContent xmlns:mc="http://schemas.openxmlformats.org/markup-compatibility/2006">
              <mc:Choice xmlns:v="urn:schemas-microsoft-com:vml" Requires="v">
                <p:oleObj spid="_x0000_s3113" name="CS ChemDraw Drawing" r:id="rId3" imgW="6234932" imgH="7434213" progId="ChemDraw.Document.6.0">
                  <p:embed/>
                </p:oleObj>
              </mc:Choice>
              <mc:Fallback>
                <p:oleObj name="CS ChemDraw Drawing" r:id="rId3" imgW="6234932" imgH="7434213" progId="ChemDraw.Document.6.0">
                  <p:embed/>
                  <p:pic>
                    <p:nvPicPr>
                      <p:cNvPr id="0" name=""/>
                      <p:cNvPicPr/>
                      <p:nvPr/>
                    </p:nvPicPr>
                    <p:blipFill>
                      <a:blip r:embed="rId4"/>
                      <a:stretch>
                        <a:fillRect/>
                      </a:stretch>
                    </p:blipFill>
                    <p:spPr>
                      <a:xfrm>
                        <a:off x="809625" y="1468791"/>
                        <a:ext cx="4494213" cy="5362575"/>
                      </a:xfrm>
                      <a:prstGeom prst="rect">
                        <a:avLst/>
                      </a:prstGeom>
                    </p:spPr>
                  </p:pic>
                </p:oleObj>
              </mc:Fallback>
            </mc:AlternateContent>
          </a:graphicData>
        </a:graphic>
      </p:graphicFrame>
      <p:sp>
        <p:nvSpPr>
          <p:cNvPr id="17" name="Parenthèse fermante 16">
            <a:extLst>
              <a:ext uri="{FF2B5EF4-FFF2-40B4-BE49-F238E27FC236}">
                <a16:creationId xmlns:a16="http://schemas.microsoft.com/office/drawing/2014/main" id="{D842104C-DDCD-4E14-95E2-09502410C59D}"/>
              </a:ext>
            </a:extLst>
          </p:cNvPr>
          <p:cNvSpPr/>
          <p:nvPr/>
        </p:nvSpPr>
        <p:spPr>
          <a:xfrm>
            <a:off x="5637320" y="5433133"/>
            <a:ext cx="630315" cy="861134"/>
          </a:xfrm>
          <a:prstGeom prst="righ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ZoneTexte 17">
            <a:extLst>
              <a:ext uri="{FF2B5EF4-FFF2-40B4-BE49-F238E27FC236}">
                <a16:creationId xmlns:a16="http://schemas.microsoft.com/office/drawing/2014/main" id="{7DF413AE-2C34-4A9C-9F20-F85CE8CC5039}"/>
              </a:ext>
            </a:extLst>
          </p:cNvPr>
          <p:cNvSpPr txBox="1"/>
          <p:nvPr/>
        </p:nvSpPr>
        <p:spPr>
          <a:xfrm>
            <a:off x="6560597" y="5407368"/>
            <a:ext cx="5140171" cy="923330"/>
          </a:xfrm>
          <a:prstGeom prst="rect">
            <a:avLst/>
          </a:prstGeom>
          <a:noFill/>
        </p:spPr>
        <p:txBody>
          <a:bodyPr wrap="square" rtlCol="0">
            <a:spAutoFit/>
          </a:bodyPr>
          <a:lstStyle/>
          <a:p>
            <a:r>
              <a:rPr lang="fr-FR" dirty="0"/>
              <a:t>6 orbitales liantes essentiellement centrées sur les ligands, occupées par les 12 électrons apportés par les ligands.</a:t>
            </a:r>
          </a:p>
        </p:txBody>
      </p:sp>
      <p:sp>
        <p:nvSpPr>
          <p:cNvPr id="19" name="Parenthèse fermante 18">
            <a:extLst>
              <a:ext uri="{FF2B5EF4-FFF2-40B4-BE49-F238E27FC236}">
                <a16:creationId xmlns:a16="http://schemas.microsoft.com/office/drawing/2014/main" id="{55A57092-6229-4FE6-9A86-712D7F7B7EAB}"/>
              </a:ext>
            </a:extLst>
          </p:cNvPr>
          <p:cNvSpPr/>
          <p:nvPr/>
        </p:nvSpPr>
        <p:spPr>
          <a:xfrm>
            <a:off x="5631403" y="2938504"/>
            <a:ext cx="630315" cy="703071"/>
          </a:xfrm>
          <a:prstGeom prst="righ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9">
            <a:extLst>
              <a:ext uri="{FF2B5EF4-FFF2-40B4-BE49-F238E27FC236}">
                <a16:creationId xmlns:a16="http://schemas.microsoft.com/office/drawing/2014/main" id="{52F43E60-DCE8-4D96-BCA1-A7F7C0C0D324}"/>
              </a:ext>
            </a:extLst>
          </p:cNvPr>
          <p:cNvSpPr txBox="1"/>
          <p:nvPr/>
        </p:nvSpPr>
        <p:spPr>
          <a:xfrm>
            <a:off x="6560597" y="2957995"/>
            <a:ext cx="5024761" cy="646331"/>
          </a:xfrm>
          <a:prstGeom prst="rect">
            <a:avLst/>
          </a:prstGeom>
          <a:noFill/>
        </p:spPr>
        <p:txBody>
          <a:bodyPr wrap="square" rtlCol="0">
            <a:spAutoFit/>
          </a:bodyPr>
          <a:lstStyle/>
          <a:p>
            <a:r>
              <a:rPr lang="fr-FR" dirty="0"/>
              <a:t>Orbitales du bloc d à fort caractère métallique, occupées par les n électrons apportés par le métal. </a:t>
            </a:r>
          </a:p>
        </p:txBody>
      </p:sp>
      <p:sp>
        <p:nvSpPr>
          <p:cNvPr id="25" name="Parenthèse fermante 24">
            <a:extLst>
              <a:ext uri="{FF2B5EF4-FFF2-40B4-BE49-F238E27FC236}">
                <a16:creationId xmlns:a16="http://schemas.microsoft.com/office/drawing/2014/main" id="{59E80B9F-4B04-48CD-A111-B4DB908D7453}"/>
              </a:ext>
            </a:extLst>
          </p:cNvPr>
          <p:cNvSpPr/>
          <p:nvPr/>
        </p:nvSpPr>
        <p:spPr>
          <a:xfrm>
            <a:off x="5628442" y="1674745"/>
            <a:ext cx="630315" cy="703071"/>
          </a:xfrm>
          <a:prstGeom prst="righ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ZoneTexte 25">
            <a:extLst>
              <a:ext uri="{FF2B5EF4-FFF2-40B4-BE49-F238E27FC236}">
                <a16:creationId xmlns:a16="http://schemas.microsoft.com/office/drawing/2014/main" id="{5644AFCA-2BAF-425A-913A-44F25A15CF6A}"/>
              </a:ext>
            </a:extLst>
          </p:cNvPr>
          <p:cNvSpPr txBox="1"/>
          <p:nvPr/>
        </p:nvSpPr>
        <p:spPr>
          <a:xfrm>
            <a:off x="6551720" y="1684488"/>
            <a:ext cx="5149048" cy="646331"/>
          </a:xfrm>
          <a:prstGeom prst="rect">
            <a:avLst/>
          </a:prstGeom>
          <a:noFill/>
        </p:spPr>
        <p:txBody>
          <a:bodyPr wrap="square" rtlCol="0">
            <a:spAutoFit/>
          </a:bodyPr>
          <a:lstStyle/>
          <a:p>
            <a:r>
              <a:rPr lang="fr-FR" dirty="0"/>
              <a:t>Orbitales vacantes </a:t>
            </a:r>
            <a:r>
              <a:rPr lang="fr-FR" dirty="0" err="1"/>
              <a:t>antiliantes</a:t>
            </a:r>
            <a:r>
              <a:rPr lang="fr-FR" dirty="0"/>
              <a:t>, essentiellement centrées sur le métal.</a:t>
            </a:r>
          </a:p>
        </p:txBody>
      </p:sp>
    </p:spTree>
    <p:extLst>
      <p:ext uri="{BB962C8B-B14F-4D97-AF65-F5344CB8AC3E}">
        <p14:creationId xmlns:p14="http://schemas.microsoft.com/office/powerpoint/2010/main" val="75437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05794301-7B59-4642-BBD0-86BDD9B2283A}"/>
              </a:ext>
            </a:extLst>
          </p:cNvPr>
          <p:cNvSpPr>
            <a:spLocks noGrp="1"/>
          </p:cNvSpPr>
          <p:nvPr>
            <p:ph type="title"/>
          </p:nvPr>
        </p:nvSpPr>
        <p:spPr>
          <a:xfrm>
            <a:off x="838200" y="18255"/>
            <a:ext cx="10515600" cy="1375539"/>
          </a:xfrm>
        </p:spPr>
        <p:txBody>
          <a:bodyPr/>
          <a:lstStyle/>
          <a:p>
            <a:pPr algn="ctr"/>
            <a:r>
              <a:rPr lang="fr-FR" dirty="0">
                <a:solidFill>
                  <a:srgbClr val="0000CC"/>
                </a:solidFill>
              </a:rPr>
              <a:t>Diagramme d’Orbitales Moléculaires ML</a:t>
            </a:r>
            <a:r>
              <a:rPr lang="fr-FR" baseline="-25000" dirty="0">
                <a:solidFill>
                  <a:srgbClr val="0000CC"/>
                </a:solidFill>
              </a:rPr>
              <a:t>6</a:t>
            </a:r>
            <a:br>
              <a:rPr lang="fr-FR" dirty="0">
                <a:solidFill>
                  <a:srgbClr val="0000CC"/>
                </a:solidFill>
              </a:rPr>
            </a:br>
            <a:r>
              <a:rPr lang="fr-FR" sz="3200" dirty="0">
                <a:solidFill>
                  <a:srgbClr val="0000CC"/>
                </a:solidFill>
              </a:rPr>
              <a:t>ligands </a:t>
            </a:r>
            <a:r>
              <a:rPr lang="fr-FR" sz="3200" dirty="0">
                <a:solidFill>
                  <a:srgbClr val="0000CC"/>
                </a:solidFill>
                <a:latin typeface="Symbol" panose="05050102010706020507" pitchFamily="18" charset="2"/>
              </a:rPr>
              <a:t>p</a:t>
            </a:r>
            <a:r>
              <a:rPr lang="fr-FR" sz="3200" dirty="0">
                <a:solidFill>
                  <a:srgbClr val="0000CC"/>
                </a:solidFill>
              </a:rPr>
              <a:t> donneur ou </a:t>
            </a:r>
            <a:r>
              <a:rPr lang="fr-FR" sz="3200" dirty="0">
                <a:solidFill>
                  <a:srgbClr val="0000CC"/>
                </a:solidFill>
                <a:latin typeface="Symbol" panose="05050102010706020507" pitchFamily="18" charset="2"/>
              </a:rPr>
              <a:t>p</a:t>
            </a:r>
            <a:r>
              <a:rPr lang="fr-FR" sz="3200" dirty="0">
                <a:solidFill>
                  <a:srgbClr val="0000CC"/>
                </a:solidFill>
              </a:rPr>
              <a:t> accepteur </a:t>
            </a:r>
            <a:endParaRPr lang="fr-FR" sz="3200" baseline="-25000" dirty="0">
              <a:solidFill>
                <a:srgbClr val="0000CC"/>
              </a:solidFill>
            </a:endParaRPr>
          </a:p>
        </p:txBody>
      </p:sp>
      <p:graphicFrame>
        <p:nvGraphicFramePr>
          <p:cNvPr id="6" name="Objet 5">
            <a:extLst>
              <a:ext uri="{FF2B5EF4-FFF2-40B4-BE49-F238E27FC236}">
                <a16:creationId xmlns:a16="http://schemas.microsoft.com/office/drawing/2014/main" id="{E5FD7246-BA7B-4DF8-B78B-83DF93735449}"/>
              </a:ext>
            </a:extLst>
          </p:cNvPr>
          <p:cNvGraphicFramePr>
            <a:graphicFrameLocks noChangeAspect="1"/>
          </p:cNvGraphicFramePr>
          <p:nvPr>
            <p:extLst>
              <p:ext uri="{D42A27DB-BD31-4B8C-83A1-F6EECF244321}">
                <p14:modId xmlns:p14="http://schemas.microsoft.com/office/powerpoint/2010/main" val="1370500432"/>
              </p:ext>
            </p:extLst>
          </p:nvPr>
        </p:nvGraphicFramePr>
        <p:xfrm>
          <a:off x="423863" y="1413937"/>
          <a:ext cx="4778375" cy="5362575"/>
        </p:xfrm>
        <a:graphic>
          <a:graphicData uri="http://schemas.openxmlformats.org/presentationml/2006/ole">
            <mc:AlternateContent xmlns:mc="http://schemas.openxmlformats.org/markup-compatibility/2006">
              <mc:Choice xmlns:v="urn:schemas-microsoft-com:vml" Requires="v">
                <p:oleObj spid="_x0000_s4180" name="CS ChemDraw Drawing" r:id="rId3" imgW="6629613" imgH="7437183" progId="ChemDraw.Document.6.0">
                  <p:embed/>
                </p:oleObj>
              </mc:Choice>
              <mc:Fallback>
                <p:oleObj name="CS ChemDraw Drawing" r:id="rId3" imgW="6629613" imgH="7437183" progId="ChemDraw.Document.6.0">
                  <p:embed/>
                  <p:pic>
                    <p:nvPicPr>
                      <p:cNvPr id="16" name="Objet 15">
                        <a:extLst>
                          <a:ext uri="{FF2B5EF4-FFF2-40B4-BE49-F238E27FC236}">
                            <a16:creationId xmlns:a16="http://schemas.microsoft.com/office/drawing/2014/main" id="{B735479E-9592-4BD4-A705-7DD8C23424BA}"/>
                          </a:ext>
                        </a:extLst>
                      </p:cNvPr>
                      <p:cNvPicPr/>
                      <p:nvPr/>
                    </p:nvPicPr>
                    <p:blipFill>
                      <a:blip r:embed="rId4"/>
                      <a:stretch>
                        <a:fillRect/>
                      </a:stretch>
                    </p:blipFill>
                    <p:spPr>
                      <a:xfrm>
                        <a:off x="423863" y="1413937"/>
                        <a:ext cx="4778375" cy="5362575"/>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A7650ACA-117B-4440-BBDC-199564AA4088}"/>
              </a:ext>
            </a:extLst>
          </p:cNvPr>
          <p:cNvGraphicFramePr>
            <a:graphicFrameLocks noChangeAspect="1"/>
          </p:cNvGraphicFramePr>
          <p:nvPr>
            <p:extLst>
              <p:ext uri="{D42A27DB-BD31-4B8C-83A1-F6EECF244321}">
                <p14:modId xmlns:p14="http://schemas.microsoft.com/office/powerpoint/2010/main" val="1855334911"/>
              </p:ext>
            </p:extLst>
          </p:nvPr>
        </p:nvGraphicFramePr>
        <p:xfrm>
          <a:off x="6988175" y="1396474"/>
          <a:ext cx="4772025" cy="5384800"/>
        </p:xfrm>
        <a:graphic>
          <a:graphicData uri="http://schemas.openxmlformats.org/presentationml/2006/ole">
            <mc:AlternateContent xmlns:mc="http://schemas.openxmlformats.org/markup-compatibility/2006">
              <mc:Choice xmlns:v="urn:schemas-microsoft-com:vml" Requires="v">
                <p:oleObj spid="_x0000_s4181" name="CS ChemDraw Drawing" r:id="rId5" imgW="6621957" imgH="7467726" progId="ChemDraw.Document.6.0">
                  <p:embed/>
                </p:oleObj>
              </mc:Choice>
              <mc:Fallback>
                <p:oleObj name="CS ChemDraw Drawing" r:id="rId5" imgW="6621957" imgH="7467726" progId="ChemDraw.Document.6.0">
                  <p:embed/>
                  <p:pic>
                    <p:nvPicPr>
                      <p:cNvPr id="6" name="Objet 5">
                        <a:extLst>
                          <a:ext uri="{FF2B5EF4-FFF2-40B4-BE49-F238E27FC236}">
                            <a16:creationId xmlns:a16="http://schemas.microsoft.com/office/drawing/2014/main" id="{E5FD7246-BA7B-4DF8-B78B-83DF93735449}"/>
                          </a:ext>
                        </a:extLst>
                      </p:cNvPr>
                      <p:cNvPicPr/>
                      <p:nvPr/>
                    </p:nvPicPr>
                    <p:blipFill>
                      <a:blip r:embed="rId6"/>
                      <a:stretch>
                        <a:fillRect/>
                      </a:stretch>
                    </p:blipFill>
                    <p:spPr>
                      <a:xfrm>
                        <a:off x="6988175" y="1396474"/>
                        <a:ext cx="4772025" cy="5384800"/>
                      </a:xfrm>
                      <a:prstGeom prst="rect">
                        <a:avLst/>
                      </a:prstGeom>
                    </p:spPr>
                  </p:pic>
                </p:oleObj>
              </mc:Fallback>
            </mc:AlternateContent>
          </a:graphicData>
        </a:graphic>
      </p:graphicFrame>
    </p:spTree>
    <p:extLst>
      <p:ext uri="{BB962C8B-B14F-4D97-AF65-F5344CB8AC3E}">
        <p14:creationId xmlns:p14="http://schemas.microsoft.com/office/powerpoint/2010/main" val="135911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29F612D-5B36-4FD5-AEDB-78A499CDC919}"/>
              </a:ext>
            </a:extLst>
          </p:cNvPr>
          <p:cNvSpPr>
            <a:spLocks noGrp="1"/>
          </p:cNvSpPr>
          <p:nvPr>
            <p:ph type="title"/>
          </p:nvPr>
        </p:nvSpPr>
        <p:spPr>
          <a:xfrm>
            <a:off x="838200" y="18256"/>
            <a:ext cx="10515600" cy="1197986"/>
          </a:xfrm>
        </p:spPr>
        <p:txBody>
          <a:bodyPr/>
          <a:lstStyle/>
          <a:p>
            <a:pPr algn="ctr"/>
            <a:r>
              <a:rPr lang="fr-FR" dirty="0">
                <a:solidFill>
                  <a:srgbClr val="0000CC"/>
                </a:solidFill>
              </a:rPr>
              <a:t>Bloc d</a:t>
            </a:r>
            <a:br>
              <a:rPr lang="fr-FR" dirty="0">
                <a:solidFill>
                  <a:srgbClr val="0000CC"/>
                </a:solidFill>
              </a:rPr>
            </a:br>
            <a:endParaRPr lang="fr-FR" sz="3200" baseline="-25000" dirty="0">
              <a:solidFill>
                <a:srgbClr val="0000CC"/>
              </a:solidFill>
            </a:endParaRPr>
          </a:p>
        </p:txBody>
      </p:sp>
      <p:graphicFrame>
        <p:nvGraphicFramePr>
          <p:cNvPr id="6" name="Objet 5">
            <a:extLst>
              <a:ext uri="{FF2B5EF4-FFF2-40B4-BE49-F238E27FC236}">
                <a16:creationId xmlns:a16="http://schemas.microsoft.com/office/drawing/2014/main" id="{C09C9156-60E9-486E-8EF1-E654B1B7B651}"/>
              </a:ext>
            </a:extLst>
          </p:cNvPr>
          <p:cNvGraphicFramePr>
            <a:graphicFrameLocks noChangeAspect="1"/>
          </p:cNvGraphicFramePr>
          <p:nvPr>
            <p:extLst>
              <p:ext uri="{D42A27DB-BD31-4B8C-83A1-F6EECF244321}">
                <p14:modId xmlns:p14="http://schemas.microsoft.com/office/powerpoint/2010/main" val="3370833512"/>
              </p:ext>
            </p:extLst>
          </p:nvPr>
        </p:nvGraphicFramePr>
        <p:xfrm>
          <a:off x="156530" y="1974773"/>
          <a:ext cx="2754313" cy="1023937"/>
        </p:xfrm>
        <a:graphic>
          <a:graphicData uri="http://schemas.openxmlformats.org/presentationml/2006/ole">
            <mc:AlternateContent xmlns:mc="http://schemas.openxmlformats.org/markup-compatibility/2006">
              <mc:Choice xmlns:v="urn:schemas-microsoft-com:vml" Requires="v">
                <p:oleObj spid="_x0000_s5215" name="CS ChemDraw Drawing" r:id="rId3" imgW="2753833" imgH="1024034" progId="ChemDraw.Document.6.0">
                  <p:embed/>
                </p:oleObj>
              </mc:Choice>
              <mc:Fallback>
                <p:oleObj name="CS ChemDraw Drawing" r:id="rId3" imgW="2753833" imgH="1024034" progId="ChemDraw.Document.6.0">
                  <p:embed/>
                  <p:pic>
                    <p:nvPicPr>
                      <p:cNvPr id="0" name=""/>
                      <p:cNvPicPr/>
                      <p:nvPr/>
                    </p:nvPicPr>
                    <p:blipFill>
                      <a:blip r:embed="rId4"/>
                      <a:stretch>
                        <a:fillRect/>
                      </a:stretch>
                    </p:blipFill>
                    <p:spPr>
                      <a:xfrm>
                        <a:off x="156530" y="1974773"/>
                        <a:ext cx="2754313" cy="1023937"/>
                      </a:xfrm>
                      <a:prstGeom prst="rect">
                        <a:avLst/>
                      </a:prstGeom>
                    </p:spPr>
                  </p:pic>
                </p:oleObj>
              </mc:Fallback>
            </mc:AlternateContent>
          </a:graphicData>
        </a:graphic>
      </p:graphicFrame>
      <p:graphicFrame>
        <p:nvGraphicFramePr>
          <p:cNvPr id="7" name="Objet 6">
            <a:extLst>
              <a:ext uri="{FF2B5EF4-FFF2-40B4-BE49-F238E27FC236}">
                <a16:creationId xmlns:a16="http://schemas.microsoft.com/office/drawing/2014/main" id="{2261AE35-9BFE-4634-9EB3-42D8DF640EE5}"/>
              </a:ext>
            </a:extLst>
          </p:cNvPr>
          <p:cNvGraphicFramePr>
            <a:graphicFrameLocks noChangeAspect="1"/>
          </p:cNvGraphicFramePr>
          <p:nvPr>
            <p:extLst>
              <p:ext uri="{D42A27DB-BD31-4B8C-83A1-F6EECF244321}">
                <p14:modId xmlns:p14="http://schemas.microsoft.com/office/powerpoint/2010/main" val="4049445818"/>
              </p:ext>
            </p:extLst>
          </p:nvPr>
        </p:nvGraphicFramePr>
        <p:xfrm>
          <a:off x="4267200" y="1906510"/>
          <a:ext cx="2754313" cy="1162050"/>
        </p:xfrm>
        <a:graphic>
          <a:graphicData uri="http://schemas.openxmlformats.org/presentationml/2006/ole">
            <mc:AlternateContent xmlns:mc="http://schemas.openxmlformats.org/markup-compatibility/2006">
              <mc:Choice xmlns:v="urn:schemas-microsoft-com:vml" Requires="v">
                <p:oleObj spid="_x0000_s5216" name="CS ChemDraw Drawing" r:id="rId5" imgW="2753833" imgH="1162749" progId="ChemDraw.Document.6.0">
                  <p:embed/>
                </p:oleObj>
              </mc:Choice>
              <mc:Fallback>
                <p:oleObj name="CS ChemDraw Drawing" r:id="rId5" imgW="2753833" imgH="1162749" progId="ChemDraw.Document.6.0">
                  <p:embed/>
                  <p:pic>
                    <p:nvPicPr>
                      <p:cNvPr id="6" name="Objet 5">
                        <a:extLst>
                          <a:ext uri="{FF2B5EF4-FFF2-40B4-BE49-F238E27FC236}">
                            <a16:creationId xmlns:a16="http://schemas.microsoft.com/office/drawing/2014/main" id="{C09C9156-60E9-486E-8EF1-E654B1B7B651}"/>
                          </a:ext>
                        </a:extLst>
                      </p:cNvPr>
                      <p:cNvPicPr/>
                      <p:nvPr/>
                    </p:nvPicPr>
                    <p:blipFill>
                      <a:blip r:embed="rId6"/>
                      <a:stretch>
                        <a:fillRect/>
                      </a:stretch>
                    </p:blipFill>
                    <p:spPr>
                      <a:xfrm>
                        <a:off x="4267200" y="1906510"/>
                        <a:ext cx="2754313" cy="1162050"/>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1F6A238A-0AAC-41A9-9227-AD13A4A4B68D}"/>
              </a:ext>
            </a:extLst>
          </p:cNvPr>
          <p:cNvGraphicFramePr>
            <a:graphicFrameLocks noChangeAspect="1"/>
          </p:cNvGraphicFramePr>
          <p:nvPr>
            <p:extLst>
              <p:ext uri="{D42A27DB-BD31-4B8C-83A1-F6EECF244321}">
                <p14:modId xmlns:p14="http://schemas.microsoft.com/office/powerpoint/2010/main" val="3084810857"/>
              </p:ext>
            </p:extLst>
          </p:nvPr>
        </p:nvGraphicFramePr>
        <p:xfrm>
          <a:off x="8937138" y="1722360"/>
          <a:ext cx="2754313" cy="1528763"/>
        </p:xfrm>
        <a:graphic>
          <a:graphicData uri="http://schemas.openxmlformats.org/presentationml/2006/ole">
            <mc:AlternateContent xmlns:mc="http://schemas.openxmlformats.org/markup-compatibility/2006">
              <mc:Choice xmlns:v="urn:schemas-microsoft-com:vml" Requires="v">
                <p:oleObj spid="_x0000_s5217" name="CS ChemDraw Drawing" r:id="rId7" imgW="2753833" imgH="1528415" progId="ChemDraw.Document.6.0">
                  <p:embed/>
                </p:oleObj>
              </mc:Choice>
              <mc:Fallback>
                <p:oleObj name="CS ChemDraw Drawing" r:id="rId7" imgW="2753833" imgH="1528415" progId="ChemDraw.Document.6.0">
                  <p:embed/>
                  <p:pic>
                    <p:nvPicPr>
                      <p:cNvPr id="6" name="Objet 5">
                        <a:extLst>
                          <a:ext uri="{FF2B5EF4-FFF2-40B4-BE49-F238E27FC236}">
                            <a16:creationId xmlns:a16="http://schemas.microsoft.com/office/drawing/2014/main" id="{C09C9156-60E9-486E-8EF1-E654B1B7B651}"/>
                          </a:ext>
                        </a:extLst>
                      </p:cNvPr>
                      <p:cNvPicPr/>
                      <p:nvPr/>
                    </p:nvPicPr>
                    <p:blipFill>
                      <a:blip r:embed="rId8"/>
                      <a:stretch>
                        <a:fillRect/>
                      </a:stretch>
                    </p:blipFill>
                    <p:spPr>
                      <a:xfrm>
                        <a:off x="8937138" y="1722360"/>
                        <a:ext cx="2754313" cy="1528763"/>
                      </a:xfrm>
                      <a:prstGeom prst="rect">
                        <a:avLst/>
                      </a:prstGeom>
                    </p:spPr>
                  </p:pic>
                </p:oleObj>
              </mc:Fallback>
            </mc:AlternateContent>
          </a:graphicData>
        </a:graphic>
      </p:graphicFrame>
      <p:cxnSp>
        <p:nvCxnSpPr>
          <p:cNvPr id="10" name="Connecteur droit avec flèche 9">
            <a:extLst>
              <a:ext uri="{FF2B5EF4-FFF2-40B4-BE49-F238E27FC236}">
                <a16:creationId xmlns:a16="http://schemas.microsoft.com/office/drawing/2014/main" id="{12AF1DB1-1041-44B2-B67F-2306DA6BE375}"/>
              </a:ext>
            </a:extLst>
          </p:cNvPr>
          <p:cNvCxnSpPr>
            <a:cxnSpLocks/>
          </p:cNvCxnSpPr>
          <p:nvPr/>
        </p:nvCxnSpPr>
        <p:spPr>
          <a:xfrm>
            <a:off x="452761" y="6134471"/>
            <a:ext cx="113545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7D9FA55C-BD37-4282-8515-BCD9FEAAE521}"/>
              </a:ext>
            </a:extLst>
          </p:cNvPr>
          <p:cNvSpPr txBox="1"/>
          <p:nvPr/>
        </p:nvSpPr>
        <p:spPr>
          <a:xfrm>
            <a:off x="4838330" y="6134471"/>
            <a:ext cx="5442012" cy="461665"/>
          </a:xfrm>
          <a:prstGeom prst="rect">
            <a:avLst/>
          </a:prstGeom>
          <a:noFill/>
        </p:spPr>
        <p:txBody>
          <a:bodyPr wrap="square" rtlCol="0">
            <a:spAutoFit/>
          </a:bodyPr>
          <a:lstStyle/>
          <a:p>
            <a:r>
              <a:rPr lang="fr-FR" sz="2400" dirty="0">
                <a:solidFill>
                  <a:srgbClr val="FF0000"/>
                </a:solidFill>
                <a:latin typeface="Symbol" panose="05050102010706020507" pitchFamily="18" charset="2"/>
              </a:rPr>
              <a:t>D</a:t>
            </a:r>
            <a:r>
              <a:rPr lang="fr-FR" sz="2400" baseline="-25000" dirty="0">
                <a:solidFill>
                  <a:srgbClr val="FF0000"/>
                </a:solidFill>
              </a:rPr>
              <a:t>O</a:t>
            </a:r>
          </a:p>
        </p:txBody>
      </p:sp>
      <p:sp>
        <p:nvSpPr>
          <p:cNvPr id="12" name="ZoneTexte 11">
            <a:extLst>
              <a:ext uri="{FF2B5EF4-FFF2-40B4-BE49-F238E27FC236}">
                <a16:creationId xmlns:a16="http://schemas.microsoft.com/office/drawing/2014/main" id="{058E4703-F42E-4CB3-A4FF-9C8093A027C2}"/>
              </a:ext>
            </a:extLst>
          </p:cNvPr>
          <p:cNvSpPr txBox="1"/>
          <p:nvPr/>
        </p:nvSpPr>
        <p:spPr>
          <a:xfrm>
            <a:off x="186427" y="985421"/>
            <a:ext cx="12005573" cy="4093428"/>
          </a:xfrm>
          <a:prstGeom prst="rect">
            <a:avLst/>
          </a:prstGeom>
          <a:noFill/>
        </p:spPr>
        <p:txBody>
          <a:bodyPr wrap="square" rtlCol="0">
            <a:spAutoFit/>
          </a:bodyPr>
          <a:lstStyle/>
          <a:p>
            <a:r>
              <a:rPr lang="fr-FR" sz="2000" u="sng" dirty="0">
                <a:latin typeface="Times New Roman" panose="02020603050405020304" pitchFamily="18" charset="0"/>
                <a:cs typeface="Times New Roman" panose="02020603050405020304" pitchFamily="18" charset="0"/>
              </a:rPr>
              <a:t>Ligands </a:t>
            </a:r>
            <a:r>
              <a:rPr lang="fr-FR" sz="2000" u="sng" dirty="0">
                <a:latin typeface="Symbol" panose="05050102010706020507" pitchFamily="18" charset="2"/>
                <a:cs typeface="Times New Roman" panose="02020603050405020304" pitchFamily="18" charset="0"/>
              </a:rPr>
              <a:t>s</a:t>
            </a:r>
            <a:r>
              <a:rPr lang="fr-FR" sz="2000" u="sng" dirty="0">
                <a:latin typeface="Times New Roman" panose="02020603050405020304" pitchFamily="18" charset="0"/>
                <a:cs typeface="Times New Roman" panose="02020603050405020304" pitchFamily="18" charset="0"/>
              </a:rPr>
              <a:t> et </a:t>
            </a:r>
            <a:r>
              <a:rPr lang="fr-FR" sz="2000" u="sng" dirty="0">
                <a:latin typeface="Symbol" panose="05050102010706020507" pitchFamily="18" charset="2"/>
                <a:cs typeface="Times New Roman" panose="02020603050405020304" pitchFamily="18" charset="0"/>
              </a:rPr>
              <a:t>p</a:t>
            </a:r>
            <a:r>
              <a:rPr lang="fr-FR" sz="2000" u="sng" dirty="0">
                <a:latin typeface="Times New Roman" panose="02020603050405020304" pitchFamily="18" charset="0"/>
                <a:cs typeface="Times New Roman" panose="02020603050405020304" pitchFamily="18" charset="0"/>
              </a:rPr>
              <a:t> donneurs</a:t>
            </a:r>
            <a:r>
              <a:rPr lang="fr-FR" sz="2000" dirty="0">
                <a:latin typeface="Times New Roman" panose="02020603050405020304" pitchFamily="18" charset="0"/>
                <a:cs typeface="Times New Roman" panose="02020603050405020304" pitchFamily="18" charset="0"/>
              </a:rPr>
              <a:t>                           </a:t>
            </a:r>
            <a:r>
              <a:rPr lang="fr-FR" sz="2000" u="sng" dirty="0">
                <a:latin typeface="Times New Roman" panose="02020603050405020304" pitchFamily="18" charset="0"/>
                <a:cs typeface="Times New Roman" panose="02020603050405020304" pitchFamily="18" charset="0"/>
              </a:rPr>
              <a:t>Ligands </a:t>
            </a:r>
            <a:r>
              <a:rPr lang="fr-FR" sz="2000" u="sng" dirty="0">
                <a:latin typeface="Symbol" panose="05050102010706020507" pitchFamily="18" charset="2"/>
                <a:cs typeface="Times New Roman" panose="02020603050405020304" pitchFamily="18" charset="0"/>
              </a:rPr>
              <a:t>s</a:t>
            </a:r>
            <a:r>
              <a:rPr lang="fr-FR" sz="2000" u="sng" dirty="0">
                <a:latin typeface="Times New Roman" panose="02020603050405020304" pitchFamily="18" charset="0"/>
                <a:cs typeface="Times New Roman" panose="02020603050405020304" pitchFamily="18" charset="0"/>
              </a:rPr>
              <a:t> donneurs purs</a:t>
            </a:r>
            <a:r>
              <a:rPr lang="fr-FR" sz="2000" dirty="0">
                <a:latin typeface="Times New Roman" panose="02020603050405020304" pitchFamily="18" charset="0"/>
                <a:cs typeface="Times New Roman" panose="02020603050405020304" pitchFamily="18" charset="0"/>
              </a:rPr>
              <a:t>                      </a:t>
            </a:r>
            <a:r>
              <a:rPr lang="fr-FR" sz="2000" u="sng" dirty="0">
                <a:latin typeface="Times New Roman" panose="02020603050405020304" pitchFamily="18" charset="0"/>
                <a:cs typeface="Times New Roman" panose="02020603050405020304" pitchFamily="18" charset="0"/>
              </a:rPr>
              <a:t>Ligands </a:t>
            </a:r>
            <a:r>
              <a:rPr lang="fr-FR" sz="2000" u="sng" dirty="0">
                <a:latin typeface="Symbol" panose="05050102010706020507" pitchFamily="18" charset="2"/>
                <a:cs typeface="Times New Roman" panose="02020603050405020304" pitchFamily="18" charset="0"/>
              </a:rPr>
              <a:t>s</a:t>
            </a:r>
            <a:r>
              <a:rPr lang="fr-FR" sz="2000" u="sng" dirty="0">
                <a:latin typeface="Times New Roman" panose="02020603050405020304" pitchFamily="18" charset="0"/>
                <a:cs typeface="Times New Roman" panose="02020603050405020304" pitchFamily="18" charset="0"/>
              </a:rPr>
              <a:t> donneurs et </a:t>
            </a:r>
            <a:r>
              <a:rPr lang="fr-FR" sz="2000" u="sng" dirty="0">
                <a:latin typeface="Symbol" panose="05050102010706020507" pitchFamily="18" charset="2"/>
                <a:cs typeface="Times New Roman" panose="02020603050405020304" pitchFamily="18" charset="0"/>
              </a:rPr>
              <a:t>p</a:t>
            </a:r>
            <a:r>
              <a:rPr lang="fr-FR" sz="2000" u="sng" dirty="0">
                <a:latin typeface="Times New Roman" panose="02020603050405020304" pitchFamily="18" charset="0"/>
                <a:cs typeface="Times New Roman" panose="02020603050405020304" pitchFamily="18" charset="0"/>
              </a:rPr>
              <a:t> accepteurs </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r>
              <a:rPr lang="fr-FR" dirty="0">
                <a:latin typeface="Times New Roman" panose="02020603050405020304" pitchFamily="18" charset="0"/>
                <a:cs typeface="Times New Roman" panose="02020603050405020304" pitchFamily="18" charset="0"/>
              </a:rPr>
              <a:t>orbitales </a:t>
            </a:r>
            <a:r>
              <a:rPr lang="fr-FR" dirty="0" err="1">
                <a:latin typeface="Times New Roman" panose="02020603050405020304" pitchFamily="18" charset="0"/>
                <a:cs typeface="Times New Roman" panose="02020603050405020304" pitchFamily="18" charset="0"/>
              </a:rPr>
              <a:t>E</a:t>
            </a:r>
            <a:r>
              <a:rPr lang="fr-FR" baseline="-25000" dirty="0" err="1">
                <a:latin typeface="Times New Roman" panose="02020603050405020304" pitchFamily="18" charset="0"/>
                <a:cs typeface="Times New Roman" panose="02020603050405020304" pitchFamily="18" charset="0"/>
              </a:rPr>
              <a:t>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antiliantes</a:t>
            </a:r>
            <a:r>
              <a:rPr lang="fr-FR" dirty="0">
                <a:latin typeface="Times New Roman" panose="02020603050405020304" pitchFamily="18" charset="0"/>
                <a:cs typeface="Times New Roman" panose="02020603050405020304" pitchFamily="18" charset="0"/>
              </a:rPr>
              <a:t>		         orbitales </a:t>
            </a:r>
            <a:r>
              <a:rPr lang="fr-FR" dirty="0" err="1">
                <a:latin typeface="Times New Roman" panose="02020603050405020304" pitchFamily="18" charset="0"/>
                <a:cs typeface="Times New Roman" panose="02020603050405020304" pitchFamily="18" charset="0"/>
              </a:rPr>
              <a:t>E</a:t>
            </a:r>
            <a:r>
              <a:rPr lang="fr-FR" baseline="-25000" dirty="0" err="1">
                <a:latin typeface="Times New Roman" panose="02020603050405020304" pitchFamily="18" charset="0"/>
                <a:cs typeface="Times New Roman" panose="02020603050405020304" pitchFamily="18" charset="0"/>
              </a:rPr>
              <a:t>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antiliantes</a:t>
            </a:r>
            <a:r>
              <a:rPr lang="fr-FR" dirty="0">
                <a:latin typeface="Times New Roman" panose="02020603050405020304" pitchFamily="18" charset="0"/>
                <a:cs typeface="Times New Roman" panose="02020603050405020304" pitchFamily="18" charset="0"/>
              </a:rPr>
              <a:t>			        orbitales </a:t>
            </a:r>
            <a:r>
              <a:rPr lang="fr-FR" dirty="0" err="1">
                <a:latin typeface="Times New Roman" panose="02020603050405020304" pitchFamily="18" charset="0"/>
                <a:cs typeface="Times New Roman" panose="02020603050405020304" pitchFamily="18" charset="0"/>
              </a:rPr>
              <a:t>E</a:t>
            </a:r>
            <a:r>
              <a:rPr lang="fr-FR" baseline="-25000" dirty="0" err="1">
                <a:latin typeface="Times New Roman" panose="02020603050405020304" pitchFamily="18" charset="0"/>
                <a:cs typeface="Times New Roman" panose="02020603050405020304" pitchFamily="18" charset="0"/>
              </a:rPr>
              <a:t>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antiliantes</a:t>
            </a:r>
            <a:endParaRPr lang="fr-FR" dirty="0">
              <a:latin typeface="Times New Roman" panose="02020603050405020304" pitchFamily="18" charset="0"/>
              <a:cs typeface="Times New Roman" panose="02020603050405020304" pitchFamily="18" charset="0"/>
            </a:endParaRPr>
          </a:p>
          <a:p>
            <a:r>
              <a:rPr lang="fr-FR" dirty="0">
                <a:solidFill>
                  <a:srgbClr val="FF0000"/>
                </a:solidFill>
                <a:latin typeface="Times New Roman" panose="02020603050405020304" pitchFamily="18" charset="0"/>
                <a:cs typeface="Times New Roman" panose="02020603050405020304" pitchFamily="18" charset="0"/>
              </a:rPr>
              <a:t>orbitales T</a:t>
            </a:r>
            <a:r>
              <a:rPr lang="fr-FR" baseline="-25000" dirty="0">
                <a:solidFill>
                  <a:srgbClr val="FF0000"/>
                </a:solidFill>
                <a:latin typeface="Times New Roman" panose="02020603050405020304" pitchFamily="18" charset="0"/>
                <a:cs typeface="Times New Roman" panose="02020603050405020304" pitchFamily="18" charset="0"/>
              </a:rPr>
              <a:t>2g</a:t>
            </a:r>
            <a:r>
              <a:rPr lang="fr-FR" dirty="0">
                <a:solidFill>
                  <a:srgbClr val="FF0000"/>
                </a:solidFill>
                <a:latin typeface="Times New Roman" panose="02020603050405020304" pitchFamily="18" charset="0"/>
                <a:cs typeface="Times New Roman" panose="02020603050405020304" pitchFamily="18" charset="0"/>
              </a:rPr>
              <a:t> </a:t>
            </a:r>
            <a:r>
              <a:rPr lang="fr-FR" dirty="0" err="1">
                <a:solidFill>
                  <a:srgbClr val="FF0000"/>
                </a:solidFill>
                <a:latin typeface="Times New Roman" panose="02020603050405020304" pitchFamily="18" charset="0"/>
                <a:cs typeface="Times New Roman" panose="02020603050405020304" pitchFamily="18" charset="0"/>
              </a:rPr>
              <a:t>antiliantes</a:t>
            </a:r>
            <a:r>
              <a:rPr lang="fr-FR" dirty="0">
                <a:solidFill>
                  <a:srgbClr val="FF0000"/>
                </a:solidFill>
                <a:latin typeface="Times New Roman" panose="02020603050405020304" pitchFamily="18" charset="0"/>
                <a:cs typeface="Times New Roman" panose="02020603050405020304" pitchFamily="18" charset="0"/>
              </a:rPr>
              <a:t>		         orbitales T</a:t>
            </a:r>
            <a:r>
              <a:rPr lang="fr-FR" baseline="-25000" dirty="0">
                <a:solidFill>
                  <a:srgbClr val="FF0000"/>
                </a:solidFill>
                <a:latin typeface="Times New Roman" panose="02020603050405020304" pitchFamily="18" charset="0"/>
                <a:cs typeface="Times New Roman" panose="02020603050405020304" pitchFamily="18" charset="0"/>
              </a:rPr>
              <a:t>2g</a:t>
            </a:r>
            <a:r>
              <a:rPr lang="fr-FR" dirty="0">
                <a:solidFill>
                  <a:srgbClr val="FF0000"/>
                </a:solidFill>
                <a:latin typeface="Times New Roman" panose="02020603050405020304" pitchFamily="18" charset="0"/>
                <a:cs typeface="Times New Roman" panose="02020603050405020304" pitchFamily="18" charset="0"/>
              </a:rPr>
              <a:t> non-liantes			        orbitales T</a:t>
            </a:r>
            <a:r>
              <a:rPr lang="fr-FR" baseline="-25000" dirty="0">
                <a:solidFill>
                  <a:srgbClr val="FF0000"/>
                </a:solidFill>
                <a:latin typeface="Times New Roman" panose="02020603050405020304" pitchFamily="18" charset="0"/>
                <a:cs typeface="Times New Roman" panose="02020603050405020304" pitchFamily="18" charset="0"/>
              </a:rPr>
              <a:t>2g</a:t>
            </a:r>
            <a:r>
              <a:rPr lang="fr-FR" dirty="0">
                <a:solidFill>
                  <a:srgbClr val="FF0000"/>
                </a:solidFill>
                <a:latin typeface="Times New Roman" panose="02020603050405020304" pitchFamily="18" charset="0"/>
                <a:cs typeface="Times New Roman" panose="02020603050405020304" pitchFamily="18" charset="0"/>
              </a:rPr>
              <a:t> liantes</a:t>
            </a:r>
          </a:p>
          <a:p>
            <a:endParaRPr lang="fr-FR" dirty="0">
              <a:solidFill>
                <a:srgbClr val="FF0000"/>
              </a:solidFill>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535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2736</TotalTime>
  <Words>2210</Words>
  <Application>Microsoft Macintosh PowerPoint</Application>
  <PresentationFormat>Grand écran</PresentationFormat>
  <Paragraphs>259</Paragraphs>
  <Slides>31</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31</vt:i4>
      </vt:variant>
    </vt:vector>
  </HeadingPairs>
  <TitlesOfParts>
    <vt:vector size="41" baseType="lpstr">
      <vt:lpstr>Arial</vt:lpstr>
      <vt:lpstr>Calibri</vt:lpstr>
      <vt:lpstr>Calibri Light</vt:lpstr>
      <vt:lpstr>Cambria Math</vt:lpstr>
      <vt:lpstr>Symbol</vt:lpstr>
      <vt:lpstr>Times New Roman</vt:lpstr>
      <vt:lpstr>Wingdings</vt:lpstr>
      <vt:lpstr>Thème Office</vt:lpstr>
      <vt:lpstr>CS ChemDraw Drawing</vt:lpstr>
      <vt:lpstr>Graph</vt:lpstr>
      <vt:lpstr>Présentation PowerPoint</vt:lpstr>
      <vt:lpstr>Introduction</vt:lpstr>
      <vt:lpstr>Application de la Théorie des OM aux Complexes</vt:lpstr>
      <vt:lpstr>Orbitales du métal</vt:lpstr>
      <vt:lpstr>Orbitales des ligands ligands s donneurs purs</vt:lpstr>
      <vt:lpstr>Orbitales des ligands Effet p des ligands</vt:lpstr>
      <vt:lpstr>Diagramme d’Orbitales Moléculaires ML6 ligand s donneur pur</vt:lpstr>
      <vt:lpstr>Diagramme d’Orbitales Moléculaires ML6 ligands p donneur ou p accepteur </vt:lpstr>
      <vt:lpstr>Bloc d </vt:lpstr>
      <vt:lpstr>Règle des 18 électrons </vt:lpstr>
      <vt:lpstr>Spectroscopie UV/Visible des Complexes </vt:lpstr>
      <vt:lpstr>Autres Géométries ligands s donneurs purs</vt:lpstr>
      <vt:lpstr>Présentation PowerPoint</vt:lpstr>
      <vt:lpstr>Introduction</vt:lpstr>
      <vt:lpstr>Le Modèle des Electrons Libres</vt:lpstr>
      <vt:lpstr>Le Modèle des Electrons Libres</vt:lpstr>
      <vt:lpstr>Le Modèle des Electrons Libres</vt:lpstr>
      <vt:lpstr>Le Modèle des Electrons Libres</vt:lpstr>
      <vt:lpstr>Diagramme de Bandes d’un Solide Réel</vt:lpstr>
      <vt:lpstr>Application aux Propriétés de Conduction</vt:lpstr>
      <vt:lpstr>Application aux Propriétés de Conduction</vt:lpstr>
      <vt:lpstr>Application aux Propriétés de Conduction</vt:lpstr>
      <vt:lpstr>Application aux Propriétés de Conduction</vt:lpstr>
      <vt:lpstr>Application aux Propriétés de Conduction</vt:lpstr>
      <vt:lpstr>Application aux Propriétés de Conduction</vt:lpstr>
      <vt:lpstr>Exemple du Trans Polyacétylène</vt:lpstr>
      <vt:lpstr>Exemple du Trans Polyacétylène</vt:lpstr>
      <vt:lpstr>Exemple du Trans Polyacétylène</vt:lpstr>
      <vt:lpstr>Exemple des alcalins et des alcalino-terreux</vt:lpstr>
      <vt:lpstr>Groupe 14 (C, Si, Ge, Sn)</vt:lpstr>
      <vt:lpstr>Application: jonction p/n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Frederic melin</dc:creator>
  <cp:lastModifiedBy>zujew.l@gmail.com</cp:lastModifiedBy>
  <cp:revision>112</cp:revision>
  <dcterms:created xsi:type="dcterms:W3CDTF">2020-05-27T08:16:16Z</dcterms:created>
  <dcterms:modified xsi:type="dcterms:W3CDTF">2020-06-11T14:38:27Z</dcterms:modified>
</cp:coreProperties>
</file>