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4" r:id="rId2"/>
    <p:sldId id="323" r:id="rId3"/>
    <p:sldId id="331" r:id="rId4"/>
    <p:sldId id="332" r:id="rId5"/>
    <p:sldId id="333" r:id="rId6"/>
    <p:sldId id="334" r:id="rId7"/>
    <p:sldId id="363" r:id="rId8"/>
    <p:sldId id="337" r:id="rId9"/>
    <p:sldId id="324" r:id="rId10"/>
    <p:sldId id="325" r:id="rId11"/>
    <p:sldId id="32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melin" initials="f" lastIdx="0" clrIdx="0">
    <p:extLst>
      <p:ext uri="{19B8F6BF-5375-455C-9EA6-DF929625EA0E}">
        <p15:presenceInfo xmlns:p15="http://schemas.microsoft.com/office/powerpoint/2012/main" userId="fmel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1C1FF"/>
    <a:srgbClr val="FFA7A7"/>
    <a:srgbClr val="E6E6E6"/>
    <a:srgbClr val="FF8181"/>
    <a:srgbClr val="E818D4"/>
    <a:srgbClr val="DCE6F2"/>
    <a:srgbClr val="E2E7E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62" autoAdjust="0"/>
    <p:restoredTop sz="95232" autoAdjust="0"/>
  </p:normalViewPr>
  <p:slideViewPr>
    <p:cSldViewPr>
      <p:cViewPr varScale="1">
        <p:scale>
          <a:sx n="75" d="100"/>
          <a:sy n="75" d="100"/>
        </p:scale>
        <p:origin x="7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12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89FBF-EEEE-4CD8-8DBD-7EAD5CF91312}" type="datetimeFigureOut">
              <a:rPr lang="fr-FR" smtClean="0"/>
              <a:t>28/05/2023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F7C66-3D94-484D-9BF7-93DAFAE6A9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100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DF7C66-3D94-484D-9BF7-93DAFAE6A99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19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C23AA-DADE-4619-95BC-B0F4D930CEE9}" type="datetimeFigureOut">
              <a:rPr lang="fr-FR" smtClean="0"/>
              <a:pPr/>
              <a:t>28/05/2023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72365-84E3-4C27-8B46-EA24775451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microsoft.com/office/2017/06/relationships/model3d" Target="../media/model3d1.glb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5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CDD4D59-7D1A-4190-AC76-7064339F04EE}"/>
              </a:ext>
            </a:extLst>
          </p:cNvPr>
          <p:cNvSpPr/>
          <p:nvPr/>
        </p:nvSpPr>
        <p:spPr>
          <a:xfrm>
            <a:off x="0" y="727531"/>
            <a:ext cx="9144000" cy="54476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Chapitre</a:t>
            </a:r>
            <a:r>
              <a:rPr lang="en-US" sz="4000" dirty="0">
                <a:solidFill>
                  <a:srgbClr val="0000CC"/>
                </a:solidFill>
              </a:rPr>
              <a:t> 3: </a:t>
            </a:r>
            <a:r>
              <a:rPr lang="en-US" sz="4000" dirty="0" err="1">
                <a:solidFill>
                  <a:srgbClr val="0000CC"/>
                </a:solidFill>
              </a:rPr>
              <a:t>Cinétique</a:t>
            </a:r>
            <a:r>
              <a:rPr lang="en-US" sz="4000" dirty="0">
                <a:solidFill>
                  <a:srgbClr val="0000CC"/>
                </a:solidFill>
              </a:rPr>
              <a:t> des </a:t>
            </a:r>
            <a:r>
              <a:rPr lang="en-US" sz="4000" dirty="0" err="1">
                <a:solidFill>
                  <a:srgbClr val="0000CC"/>
                </a:solidFill>
              </a:rPr>
              <a:t>réactions</a:t>
            </a:r>
            <a:endParaRPr lang="en-US" sz="4000" dirty="0">
              <a:solidFill>
                <a:srgbClr val="0000CC"/>
              </a:solidFill>
            </a:endParaRPr>
          </a:p>
          <a:p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électrochimiques</a:t>
            </a:r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3.1 </a:t>
            </a:r>
            <a:r>
              <a:rPr lang="en-US" sz="3000" dirty="0" err="1">
                <a:solidFill>
                  <a:srgbClr val="0000CC"/>
                </a:solidFill>
              </a:rPr>
              <a:t>définition</a:t>
            </a:r>
            <a:r>
              <a:rPr lang="en-US" sz="3000" dirty="0">
                <a:solidFill>
                  <a:srgbClr val="0000CC"/>
                </a:solidFill>
              </a:rPr>
              <a:t> et </a:t>
            </a:r>
            <a:r>
              <a:rPr lang="en-US" sz="3000" dirty="0" err="1">
                <a:solidFill>
                  <a:srgbClr val="0000CC"/>
                </a:solidFill>
              </a:rPr>
              <a:t>mesure</a:t>
            </a:r>
            <a:r>
              <a:rPr lang="en-US" sz="3000" dirty="0">
                <a:solidFill>
                  <a:srgbClr val="0000CC"/>
                </a:solidFill>
              </a:rPr>
              <a:t> des </a:t>
            </a:r>
            <a:r>
              <a:rPr lang="en-US" sz="3000" dirty="0" err="1">
                <a:solidFill>
                  <a:srgbClr val="0000CC"/>
                </a:solidFill>
              </a:rPr>
              <a:t>vitesses</a:t>
            </a:r>
            <a:r>
              <a:rPr lang="en-US" sz="3000" dirty="0">
                <a:solidFill>
                  <a:srgbClr val="0000CC"/>
                </a:solidFill>
              </a:rPr>
              <a:t> de </a:t>
            </a:r>
            <a:r>
              <a:rPr lang="en-US" sz="3000" dirty="0" err="1">
                <a:solidFill>
                  <a:srgbClr val="0000CC"/>
                </a:solidFill>
              </a:rPr>
              <a:t>réaction</a:t>
            </a:r>
            <a:r>
              <a:rPr lang="en-US" sz="3000" dirty="0">
                <a:solidFill>
                  <a:srgbClr val="0000CC"/>
                </a:solidFill>
              </a:rPr>
              <a:t> aux</a:t>
            </a:r>
          </a:p>
          <a:p>
            <a:r>
              <a:rPr lang="en-US" sz="3000" dirty="0">
                <a:solidFill>
                  <a:srgbClr val="0000CC"/>
                </a:solidFill>
              </a:rPr>
              <a:t>            </a:t>
            </a:r>
            <a:r>
              <a:rPr lang="en-US" sz="3000" dirty="0" err="1">
                <a:solidFill>
                  <a:srgbClr val="0000CC"/>
                </a:solidFill>
              </a:rPr>
              <a:t>électrodes</a:t>
            </a:r>
            <a:endParaRPr lang="en-US" sz="3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3.2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systèmes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électrochimiques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rapides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et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lents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3.3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facteurs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influençant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la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vitesse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des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réactions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aux</a:t>
            </a: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     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électrodes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3.4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courbes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intensité-potentiel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C1CDB5E-99BB-4806-8DAE-39D5120F119D}"/>
              </a:ext>
            </a:extLst>
          </p:cNvPr>
          <p:cNvCxnSpPr/>
          <p:nvPr/>
        </p:nvCxnSpPr>
        <p:spPr>
          <a:xfrm>
            <a:off x="179512" y="2564904"/>
            <a:ext cx="8784976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93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25"/>
    </mc:Choice>
    <mc:Fallback xmlns="">
      <p:transition spd="slow" advTm="3102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EC34A1C-485F-4CA5-887C-A94D350C6392}"/>
              </a:ext>
            </a:extLst>
          </p:cNvPr>
          <p:cNvSpPr txBox="1"/>
          <p:nvPr/>
        </p:nvSpPr>
        <p:spPr>
          <a:xfrm>
            <a:off x="0" y="620688"/>
            <a:ext cx="91440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 plus de la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température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il y a plusieurs autres facteurs qui influencent la vitesse des réactions électrochimiques. Ils peuvent agir soit sur le transfert de charge, soit sur le transport de matière.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 vitesse de transfert de charge dépend surtout :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 la nature et état de surface de l’électrode :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même quand le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métal n’apparaît pas explicitement dans la demi-réaction, il peut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intervenir dans le mécanisme.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 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L’exemple typique est la réduction de l’eau, qui peut être écrite 2H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+ 2e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H</a:t>
            </a:r>
            <a:r>
              <a:rPr lang="fr-F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(en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milieu acide): le système (H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/H</a:t>
            </a:r>
            <a:r>
              <a:rPr lang="fr-F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est quasi-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reversible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sur Pt platiné, plus lent sur Pt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poli et extrêmement lent sur mercure. Les constantes de vitesse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fr-FR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sont égales à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10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-3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, 2.5×10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-6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 3×10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-15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cm/s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respectivement!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du potentiel appliqué à l’électrode :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c’est la raison pour laquelle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on trace les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courbes intensité-potentiel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(voir suite).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-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 la distance x entre le réactif et l’électrode :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lvl="1" algn="ctr"/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fr-FR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(-</a:t>
            </a:r>
            <a:r>
              <a:rPr lang="fr-FR" dirty="0" err="1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Conséquence: les macromolécules (protéines) ont souvent des transfert d’électrons très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lents en électrochimie.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A42476-4B6F-4DEB-8D80-E0D8FC940B08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Facteurs influençant le transfert de charge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448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653"/>
    </mc:Choice>
    <mc:Fallback xmlns="">
      <p:transition spd="slow" advTm="2166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4949653-C1CB-418F-AB83-D75EE6B146FA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Facteurs influençant le transport de matière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75C4CE3-DE44-400D-B11E-0F0DA866C80F}"/>
              </a:ext>
            </a:extLst>
          </p:cNvPr>
          <p:cNvSpPr txBox="1"/>
          <p:nvPr/>
        </p:nvSpPr>
        <p:spPr>
          <a:xfrm>
            <a:off x="0" y="741472"/>
            <a:ext cx="9144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Les constantes de vitesse du transport de matière varient sur une gamme beaucoup plus restreinte que celle du transfert de charge :  </a:t>
            </a: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       10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-15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cm.s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fr-FR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10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cm.s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</a:t>
            </a:r>
          </a:p>
          <a:p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         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-4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cm.s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fr-FR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10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-2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cm.s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-1</a:t>
            </a:r>
          </a:p>
          <a:p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Les constantes de vitesse du transport de matière dépendent :</a:t>
            </a: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des propriétés du solvant (notamment sa viscosité).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-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 la composition de l’électrolyte.</a:t>
            </a:r>
            <a:endParaRPr lang="fr-F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 la vitesse d’agitation (qui joue sur la largeur de la couche de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diffusion).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00DBA070-BDEF-4061-ACCC-AFBA2D921B93}"/>
              </a:ext>
            </a:extLst>
          </p:cNvPr>
          <p:cNvGrpSpPr/>
          <p:nvPr/>
        </p:nvGrpSpPr>
        <p:grpSpPr>
          <a:xfrm>
            <a:off x="6477435" y="5955142"/>
            <a:ext cx="973568" cy="1528234"/>
            <a:chOff x="4399200" y="5835600"/>
            <a:chExt cx="973568" cy="1528234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E599A908-8DE0-4305-B3B3-4570F26BF0A2}"/>
                </a:ext>
              </a:extLst>
            </p:cNvPr>
            <p:cNvSpPr/>
            <p:nvPr/>
          </p:nvSpPr>
          <p:spPr>
            <a:xfrm flipH="1">
              <a:off x="4463990" y="5965200"/>
              <a:ext cx="864000" cy="1260000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E5DB093D-DAA4-4F5B-8907-9160598C0456}"/>
                </a:ext>
              </a:extLst>
            </p:cNvPr>
            <p:cNvSpPr/>
            <p:nvPr/>
          </p:nvSpPr>
          <p:spPr>
            <a:xfrm flipH="1">
              <a:off x="4521176" y="6124391"/>
              <a:ext cx="748800" cy="943200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Triangle isocèle 31">
              <a:extLst>
                <a:ext uri="{FF2B5EF4-FFF2-40B4-BE49-F238E27FC236}">
                  <a16:creationId xmlns:a16="http://schemas.microsoft.com/office/drawing/2014/main" id="{2BB29ADF-1A27-4CAF-88F4-4B8EA4D8644A}"/>
                </a:ext>
              </a:extLst>
            </p:cNvPr>
            <p:cNvSpPr/>
            <p:nvPr/>
          </p:nvSpPr>
          <p:spPr>
            <a:xfrm rot="4167928">
              <a:off x="4723959" y="6134761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Triangle isocèle 32">
              <a:extLst>
                <a:ext uri="{FF2B5EF4-FFF2-40B4-BE49-F238E27FC236}">
                  <a16:creationId xmlns:a16="http://schemas.microsoft.com/office/drawing/2014/main" id="{F565C782-CB1D-44ED-8358-24402FBBE661}"/>
                </a:ext>
              </a:extLst>
            </p:cNvPr>
            <p:cNvSpPr/>
            <p:nvPr/>
          </p:nvSpPr>
          <p:spPr>
            <a:xfrm rot="2679001">
              <a:off x="4660840" y="6028871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BE7866A7-E4FA-4055-BCD4-AD0715D52B5F}"/>
                </a:ext>
              </a:extLst>
            </p:cNvPr>
            <p:cNvSpPr/>
            <p:nvPr/>
          </p:nvSpPr>
          <p:spPr>
            <a:xfrm flipH="1">
              <a:off x="4399200" y="5835600"/>
              <a:ext cx="973568" cy="1528234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3" name="Triangle isocèle 52">
              <a:extLst>
                <a:ext uri="{FF2B5EF4-FFF2-40B4-BE49-F238E27FC236}">
                  <a16:creationId xmlns:a16="http://schemas.microsoft.com/office/drawing/2014/main" id="{D196384A-D4D2-4E38-93B2-ACFE47FCF5E2}"/>
                </a:ext>
              </a:extLst>
            </p:cNvPr>
            <p:cNvSpPr/>
            <p:nvPr/>
          </p:nvSpPr>
          <p:spPr>
            <a:xfrm rot="2966906">
              <a:off x="4579288" y="5953354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8D91545A-34CC-4553-8CFB-4463BF74181B}"/>
              </a:ext>
            </a:extLst>
          </p:cNvPr>
          <p:cNvGrpSpPr/>
          <p:nvPr/>
        </p:nvGrpSpPr>
        <p:grpSpPr>
          <a:xfrm>
            <a:off x="5441534" y="5951416"/>
            <a:ext cx="972000" cy="1528234"/>
            <a:chOff x="3363299" y="5831874"/>
            <a:chExt cx="972000" cy="1528234"/>
          </a:xfrm>
        </p:grpSpPr>
        <p:sp>
          <p:nvSpPr>
            <p:cNvPr id="8" name="Arc 7">
              <a:extLst>
                <a:ext uri="{FF2B5EF4-FFF2-40B4-BE49-F238E27FC236}">
                  <a16:creationId xmlns:a16="http://schemas.microsoft.com/office/drawing/2014/main" id="{F601B598-8B1C-4236-A836-7DD7C20C8D54}"/>
                </a:ext>
              </a:extLst>
            </p:cNvPr>
            <p:cNvSpPr/>
            <p:nvPr/>
          </p:nvSpPr>
          <p:spPr>
            <a:xfrm>
              <a:off x="3419872" y="5965200"/>
              <a:ext cx="864096" cy="1260000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5EFF1F27-5AEC-4F93-AE8D-7DA9EAA45D43}"/>
                </a:ext>
              </a:extLst>
            </p:cNvPr>
            <p:cNvSpPr/>
            <p:nvPr/>
          </p:nvSpPr>
          <p:spPr>
            <a:xfrm>
              <a:off x="3482408" y="6125677"/>
              <a:ext cx="747072" cy="941914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Triangle isocèle 33">
              <a:extLst>
                <a:ext uri="{FF2B5EF4-FFF2-40B4-BE49-F238E27FC236}">
                  <a16:creationId xmlns:a16="http://schemas.microsoft.com/office/drawing/2014/main" id="{864563F7-9CBF-40EB-B900-541358D52C4F}"/>
                </a:ext>
              </a:extLst>
            </p:cNvPr>
            <p:cNvSpPr/>
            <p:nvPr/>
          </p:nvSpPr>
          <p:spPr>
            <a:xfrm rot="18192800">
              <a:off x="3967135" y="6137160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Triangle isocèle 35">
              <a:extLst>
                <a:ext uri="{FF2B5EF4-FFF2-40B4-BE49-F238E27FC236}">
                  <a16:creationId xmlns:a16="http://schemas.microsoft.com/office/drawing/2014/main" id="{E3736C0B-019D-47AE-9418-2FCE0F30BE91}"/>
                </a:ext>
              </a:extLst>
            </p:cNvPr>
            <p:cNvSpPr/>
            <p:nvPr/>
          </p:nvSpPr>
          <p:spPr>
            <a:xfrm rot="18837281">
              <a:off x="4038231" y="6032441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Arc 51">
              <a:extLst>
                <a:ext uri="{FF2B5EF4-FFF2-40B4-BE49-F238E27FC236}">
                  <a16:creationId xmlns:a16="http://schemas.microsoft.com/office/drawing/2014/main" id="{B176D564-7F40-4CC6-A55F-5B469AA4EBEA}"/>
                </a:ext>
              </a:extLst>
            </p:cNvPr>
            <p:cNvSpPr/>
            <p:nvPr/>
          </p:nvSpPr>
          <p:spPr>
            <a:xfrm>
              <a:off x="3363299" y="5831874"/>
              <a:ext cx="972000" cy="1528234"/>
            </a:xfrm>
            <a:prstGeom prst="arc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5" name="Triangle isocèle 54">
              <a:extLst>
                <a:ext uri="{FF2B5EF4-FFF2-40B4-BE49-F238E27FC236}">
                  <a16:creationId xmlns:a16="http://schemas.microsoft.com/office/drawing/2014/main" id="{AB45511A-4BB5-42F3-B24B-B84F4CC94A22}"/>
                </a:ext>
              </a:extLst>
            </p:cNvPr>
            <p:cNvSpPr/>
            <p:nvPr/>
          </p:nvSpPr>
          <p:spPr>
            <a:xfrm rot="18538614">
              <a:off x="4087708" y="5947819"/>
              <a:ext cx="72008" cy="45719"/>
            </a:xfrm>
            <a:prstGeom prst="triangle">
              <a:avLst/>
            </a:prstGeom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6" name="ZoneTexte 65">
            <a:extLst>
              <a:ext uri="{FF2B5EF4-FFF2-40B4-BE49-F238E27FC236}">
                <a16:creationId xmlns:a16="http://schemas.microsoft.com/office/drawing/2014/main" id="{A2B29313-4D00-42F6-8827-28F468D6378F}"/>
              </a:ext>
            </a:extLst>
          </p:cNvPr>
          <p:cNvSpPr txBox="1"/>
          <p:nvPr/>
        </p:nvSpPr>
        <p:spPr>
          <a:xfrm>
            <a:off x="7017178" y="6165304"/>
            <a:ext cx="1947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00CC"/>
                </a:solidFill>
              </a:rPr>
              <a:t>Lignes de courant</a:t>
            </a:r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75" name="Modèle 3D 74">
                <a:extLst>
                  <a:ext uri="{FF2B5EF4-FFF2-40B4-BE49-F238E27FC236}">
                    <a16:creationId xmlns:a16="http://schemas.microsoft.com/office/drawing/2014/main" id="{577C8806-B57C-4337-9A16-EC6A1785251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75957210"/>
                  </p:ext>
                </p:extLst>
              </p:nvPr>
            </p:nvGraphicFramePr>
            <p:xfrm>
              <a:off x="5851140" y="3717033"/>
              <a:ext cx="1215822" cy="2229962"/>
            </p:xfrm>
            <a:graphic>
              <a:graphicData uri="http://schemas.microsoft.com/office/drawing/2017/model3d">
                <am3d:model3d r:embed="rId4">
                  <am3d:spPr>
                    <a:xfrm>
                      <a:off x="0" y="0"/>
                      <a:ext cx="1215822" cy="2229962"/>
                    </a:xfrm>
                    <a:prstGeom prst="rect">
                      <a:avLst/>
                    </a:prstGeom>
                  </am3d:spPr>
                  <am3d:camera>
                    <am3d:pos x="0" y="0" z="5734027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5173559" d="1000000"/>
                    <am3d:preTrans dx="-7090269" dy="2941672" dz="-40373837"/>
                    <am3d:scale>
                      <am3d:sx n="1000000" d="1000000"/>
                      <am3d:sy n="1000000" d="1000000"/>
                      <am3d:sz n="1000000" d="1000000"/>
                    </am3d:scale>
                    <am3d:rot ax="-2315691" ay="22345" az="-17834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2507632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75" name="Modèle 3D 74">
                <a:extLst>
                  <a:ext uri="{FF2B5EF4-FFF2-40B4-BE49-F238E27FC236}">
                    <a16:creationId xmlns:a16="http://schemas.microsoft.com/office/drawing/2014/main" id="{577C8806-B57C-4337-9A16-EC6A1785251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51140" y="3717033"/>
                <a:ext cx="1215822" cy="2229962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e 66">
            <a:extLst>
              <a:ext uri="{FF2B5EF4-FFF2-40B4-BE49-F238E27FC236}">
                <a16:creationId xmlns:a16="http://schemas.microsoft.com/office/drawing/2014/main" id="{38763B94-B957-400D-B60A-B8308B9FDFD0}"/>
              </a:ext>
            </a:extLst>
          </p:cNvPr>
          <p:cNvGrpSpPr/>
          <p:nvPr/>
        </p:nvGrpSpPr>
        <p:grpSpPr>
          <a:xfrm>
            <a:off x="6616862" y="4536873"/>
            <a:ext cx="2059594" cy="1134968"/>
            <a:chOff x="4481828" y="4679615"/>
            <a:chExt cx="2059594" cy="1134968"/>
          </a:xfrm>
        </p:grpSpPr>
        <p:cxnSp>
          <p:nvCxnSpPr>
            <p:cNvPr id="59" name="Connecteur droit avec flèche 58">
              <a:extLst>
                <a:ext uri="{FF2B5EF4-FFF2-40B4-BE49-F238E27FC236}">
                  <a16:creationId xmlns:a16="http://schemas.microsoft.com/office/drawing/2014/main" id="{BA38E2F1-0AE4-4711-929D-810B1FA149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22120" y="5043707"/>
              <a:ext cx="683982" cy="132397"/>
            </a:xfrm>
            <a:prstGeom prst="straightConnector1">
              <a:avLst/>
            </a:prstGeom>
            <a:ln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8B62304E-CE26-4244-8A16-C0B00E6DF5C6}"/>
                </a:ext>
              </a:extLst>
            </p:cNvPr>
            <p:cNvSpPr txBox="1"/>
            <p:nvPr/>
          </p:nvSpPr>
          <p:spPr>
            <a:xfrm>
              <a:off x="5220013" y="4679615"/>
              <a:ext cx="11804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00CC"/>
                  </a:solidFill>
                </a:rPr>
                <a:t>isolant (téflon)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C0920E8C-0E3C-4E84-9991-4AA755CA0DD4}"/>
                </a:ext>
              </a:extLst>
            </p:cNvPr>
            <p:cNvSpPr txBox="1"/>
            <p:nvPr/>
          </p:nvSpPr>
          <p:spPr>
            <a:xfrm>
              <a:off x="5245278" y="5444577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00CC"/>
                  </a:solidFill>
                </a:rPr>
                <a:t>Métal</a:t>
              </a:r>
            </a:p>
          </p:txBody>
        </p:sp>
        <p:cxnSp>
          <p:nvCxnSpPr>
            <p:cNvPr id="61" name="Connecteur droit avec flèche 60">
              <a:extLst>
                <a:ext uri="{FF2B5EF4-FFF2-40B4-BE49-F238E27FC236}">
                  <a16:creationId xmlns:a16="http://schemas.microsoft.com/office/drawing/2014/main" id="{D4FA3079-856E-4050-8181-19400CFAC1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81828" y="5661248"/>
              <a:ext cx="788148" cy="153335"/>
            </a:xfrm>
            <a:prstGeom prst="straightConnector1">
              <a:avLst/>
            </a:prstGeom>
            <a:ln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FDF8D2F5-8473-49B0-BE8C-7B2612C08EB5}"/>
              </a:ext>
            </a:extLst>
          </p:cNvPr>
          <p:cNvSpPr/>
          <p:nvPr/>
        </p:nvSpPr>
        <p:spPr>
          <a:xfrm>
            <a:off x="32353" y="4739660"/>
            <a:ext cx="48992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NB: en électrochimie analytique, on n’utilise pas d’agitateurs magnétiques. On préfère utiliser une électrode tournante.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89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123"/>
    </mc:Choice>
    <mc:Fallback xmlns="">
      <p:transition spd="slow" advTm="1311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3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3d.object.rotation.y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40028C7-144C-48B0-BA61-9144D8A7460A}"/>
                  </a:ext>
                </a:extLst>
              </p:cNvPr>
              <p:cNvSpPr txBox="1"/>
              <p:nvPr/>
            </p:nvSpPr>
            <p:spPr>
              <a:xfrm>
                <a:off x="15911" y="2060848"/>
                <a:ext cx="9144000" cy="4434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à"/>
                </a:pPr>
                <a:r>
                  <a:rPr lang="fr-FR" sz="24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Expression de la vitesse de la réaction électrochimique</a:t>
                </a:r>
              </a:p>
              <a:p>
                <a:pPr algn="ctr"/>
                <a:r>
                  <a:rPr lang="fr-FR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fr-FR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</a:t>
                </a:r>
                <a:r>
                  <a:rPr lang="fr-F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fr-FR" sz="2400" dirty="0">
                            <a:solidFill>
                              <a:schemeClr val="tx1"/>
                            </a:solidFill>
                            <a:latin typeface="Symbol" panose="05050102010706020507" pitchFamily="18" charset="2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x</m:t>
                        </m:r>
                      </m:num>
                      <m:den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fr-FR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fr-FR" altLang="fr-FR" sz="2400" dirty="0">
                            <a:latin typeface="Symbol" panose="05050102010706020507" pitchFamily="18" charset="2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fr-FR" altLang="fr-FR" sz="2400" b="0" i="1" baseline="-30000" dirty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𝑑𝑛</m:t>
                        </m:r>
                        <m:r>
                          <a:rPr lang="fr-FR" sz="2400" b="0" i="1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fr-FR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fr-FR" altLang="fr-FR" sz="2400" dirty="0">
                            <a:latin typeface="Symbol" panose="05050102010706020507" pitchFamily="18" charset="2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fr-FR" altLang="fr-FR" sz="2400" b="0" i="1" baseline="-30000" dirty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𝑂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num>
                      <m:den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fr-FR" sz="2400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fr-FR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</a:t>
                </a:r>
                <a:r>
                  <a:rPr lang="fr-FR" sz="2400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fr-FR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𝑑𝑛</m:t>
                        </m:r>
                        <m:r>
                          <a:rPr lang="fr-FR" sz="2400" b="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  <m:r>
                          <a:rPr lang="fr-FR" sz="2400" b="0" i="1" baseline="-10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sz="2400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endParaRPr lang="fr-FR" sz="1000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</a:t>
                </a:r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Un électron porte une charge  – e. Pour ne</a:t>
                </a:r>
                <a:r>
                  <a:rPr lang="fr-FR" baseline="30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-</a:t>
                </a:r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moles d’électrons, la charge totale correspondante</a:t>
                </a:r>
              </a:p>
              <a:p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 est Q = - ne</a:t>
                </a:r>
                <a:r>
                  <a:rPr lang="fr-FR" baseline="30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-</a:t>
                </a:r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×F </a:t>
                </a:r>
                <a:endParaRPr lang="fr-F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fr-FR" sz="24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d’où  </a:t>
                </a:r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(mol.s</a:t>
                </a:r>
                <a:r>
                  <a:rPr lang="fr-FR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</a:t>
                </a:r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𝑛𝐹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𝑑𝑄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endParaRPr lang="fr-FR" sz="10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342900" indent="-342900">
                  <a:buFont typeface="Wingdings" panose="05000000000000000000" pitchFamily="2" charset="2"/>
                  <a:buChar char="à"/>
                </a:pP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Vitesse surfacique</a:t>
                </a:r>
              </a:p>
              <a:p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Les réactions électrochimiques sont des réactions hétérogènes qui se produisent à l’interface</a:t>
                </a:r>
              </a:p>
              <a:p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métal/solution. La quantité de O consommée par unité de temps sera d’autant plus grande que</a:t>
                </a:r>
              </a:p>
              <a:p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la surface de l’électrode est grande. Pour cette raison, on définit la vitesse surfacique :</a:t>
                </a:r>
              </a:p>
              <a:p>
                <a:endParaRPr lang="fr-FR" sz="8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fr-FR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surf</a:t>
                </a:r>
                <a:r>
                  <a:rPr lang="fr-FR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(mol.s</a:t>
                </a:r>
                <a:r>
                  <a:rPr lang="fr-FR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.cm</a:t>
                </a:r>
                <a:r>
                  <a:rPr lang="fr-FR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-2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fr-F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𝑛𝐹</m:t>
                        </m:r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𝑑𝑄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40028C7-144C-48B0-BA61-9144D8A74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1" y="2060848"/>
                <a:ext cx="9144000" cy="4434163"/>
              </a:xfrm>
              <a:prstGeom prst="rect">
                <a:avLst/>
              </a:prstGeom>
              <a:blipFill>
                <a:blip r:embed="rId5"/>
                <a:stretch>
                  <a:fillRect l="-933" t="-1100" r="-2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>
            <a:extLst>
              <a:ext uri="{FF2B5EF4-FFF2-40B4-BE49-F238E27FC236}">
                <a16:creationId xmlns:a16="http://schemas.microsoft.com/office/drawing/2014/main" id="{E6110A63-56B9-4D75-89B0-AA2B3B82F3A2}"/>
              </a:ext>
            </a:extLst>
          </p:cNvPr>
          <p:cNvSpPr txBox="1"/>
          <p:nvPr/>
        </p:nvSpPr>
        <p:spPr>
          <a:xfrm>
            <a:off x="3851920" y="3815984"/>
            <a:ext cx="2173826" cy="6819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CACFC8-782A-4550-95B6-4FB527811096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Vitesse de réaction aux électrodes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5A965652-C437-44A5-9218-FDA9A9669B87}"/>
              </a:ext>
            </a:extLst>
          </p:cNvPr>
          <p:cNvGrpSpPr/>
          <p:nvPr/>
        </p:nvGrpSpPr>
        <p:grpSpPr>
          <a:xfrm>
            <a:off x="1387036" y="692696"/>
            <a:ext cx="5849260" cy="1224136"/>
            <a:chOff x="1387036" y="836712"/>
            <a:chExt cx="5849260" cy="1224136"/>
          </a:xfrm>
        </p:grpSpPr>
        <p:sp>
          <p:nvSpPr>
            <p:cNvPr id="3" name="Rectangle 198">
              <a:extLst>
                <a:ext uri="{FF2B5EF4-FFF2-40B4-BE49-F238E27FC236}">
                  <a16:creationId xmlns:a16="http://schemas.microsoft.com/office/drawing/2014/main" id="{83F64918-E95B-4669-A4E6-F0496B373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036" y="836712"/>
              <a:ext cx="561975" cy="1224136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777777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" name="Text Box 197">
              <a:extLst>
                <a:ext uri="{FF2B5EF4-FFF2-40B4-BE49-F238E27FC236}">
                  <a16:creationId xmlns:a16="http://schemas.microsoft.com/office/drawing/2014/main" id="{6A6ABBFE-89A5-4EBC-B961-F84D84942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2249" y="980728"/>
              <a:ext cx="781435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kumimoji="0" lang="fr-FR" altLang="fr-FR" sz="2000" b="0" i="0" u="none" strike="noStrike" cap="none" normalizeH="0" baseline="-30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r>
                <a:rPr kumimoji="0" lang="fr-FR" altLang="fr-FR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O</a:t>
              </a:r>
              <a:endPara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Text Box 196">
              <a:extLst>
                <a:ext uri="{FF2B5EF4-FFF2-40B4-BE49-F238E27FC236}">
                  <a16:creationId xmlns:a16="http://schemas.microsoft.com/office/drawing/2014/main" id="{7A9F495C-71F7-4ECB-9020-F72255F71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5390" y="1357703"/>
              <a:ext cx="651334" cy="195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</a:t>
              </a:r>
              <a:r>
                <a:rPr kumimoji="0" lang="fr-FR" altLang="fr-FR" sz="20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endPara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AutoShape 195">
              <a:extLst>
                <a:ext uri="{FF2B5EF4-FFF2-40B4-BE49-F238E27FC236}">
                  <a16:creationId xmlns:a16="http://schemas.microsoft.com/office/drawing/2014/main" id="{44EBB280-D9BF-49A5-AF45-DD0F41E61BC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792642" y="1283718"/>
              <a:ext cx="777875" cy="452438"/>
            </a:xfrm>
            <a:prstGeom prst="curvedUpArrow">
              <a:avLst>
                <a:gd name="adj1" fmla="val 34386"/>
                <a:gd name="adj2" fmla="val 68772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Text Box 194">
              <a:extLst>
                <a:ext uri="{FF2B5EF4-FFF2-40B4-BE49-F238E27FC236}">
                  <a16:creationId xmlns:a16="http://schemas.microsoft.com/office/drawing/2014/main" id="{6FD84BEC-2D7C-4454-9C11-F868C6DF2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9711" y="1549053"/>
              <a:ext cx="742279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kumimoji="0" lang="fr-FR" altLang="fr-FR" sz="2000" b="0" i="0" u="none" strike="noStrike" cap="none" normalizeH="0" baseline="-30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kumimoji="0" lang="fr-FR" altLang="fr-FR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R</a:t>
              </a:r>
              <a:endPara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5F201A0-66DB-4B55-AAEC-53D376DD2B65}"/>
                </a:ext>
              </a:extLst>
            </p:cNvPr>
            <p:cNvSpPr/>
            <p:nvPr/>
          </p:nvSpPr>
          <p:spPr>
            <a:xfrm>
              <a:off x="4749718" y="1136625"/>
              <a:ext cx="24865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altLang="fr-FR" sz="2400" dirty="0" err="1">
                  <a:latin typeface="Symbol" panose="05050102010706020507" pitchFamily="18" charset="2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fr-FR" altLang="fr-FR" sz="2400" baseline="-30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r>
                <a:rPr lang="fr-FR" altLang="fr-FR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O + n e</a:t>
              </a:r>
              <a:r>
                <a:rPr lang="fr-FR" altLang="fr-FR" sz="2400" baseline="30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  </a:t>
              </a:r>
              <a:r>
                <a:rPr lang="fr-FR" altLang="fr-FR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= </a:t>
              </a:r>
              <a:r>
                <a:rPr lang="fr-FR" altLang="fr-FR" sz="2400" dirty="0" err="1">
                  <a:latin typeface="Symbol" panose="05050102010706020507" pitchFamily="18" charset="2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fr-FR" altLang="fr-FR" sz="2400" baseline="-30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fr-FR" altLang="fr-FR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R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E768EBD4-E531-4DBA-960D-6ADCE900A1CD}"/>
                </a:ext>
              </a:extLst>
            </p:cNvPr>
            <p:cNvSpPr txBox="1"/>
            <p:nvPr/>
          </p:nvSpPr>
          <p:spPr>
            <a:xfrm>
              <a:off x="1459044" y="836712"/>
              <a:ext cx="5064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M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4C36C4AB-C627-4B0F-9345-991300E94781}"/>
              </a:ext>
            </a:extLst>
          </p:cNvPr>
          <p:cNvSpPr txBox="1"/>
          <p:nvPr/>
        </p:nvSpPr>
        <p:spPr>
          <a:xfrm>
            <a:off x="2771800" y="5805264"/>
            <a:ext cx="3600400" cy="6819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947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650"/>
    </mc:Choice>
    <mc:Fallback xmlns="">
      <p:transition spd="slow" advTm="1806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A05BE473-4535-4227-914A-52D348DECF45}"/>
                  </a:ext>
                </a:extLst>
              </p:cNvPr>
              <p:cNvSpPr txBox="1"/>
              <p:nvPr/>
            </p:nvSpPr>
            <p:spPr>
              <a:xfrm>
                <a:off x="3275855" y="692696"/>
                <a:ext cx="5688633" cy="59325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à"/>
                </a:pPr>
                <a:r>
                  <a:rPr lang="fr-FR" sz="24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L’électrode où se produit la réaction électrochimique est incluse dans un circuit électrique.</a:t>
                </a:r>
              </a:p>
              <a:p>
                <a:endParaRPr lang="fr-FR" sz="10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342900" indent="-342900">
                  <a:buFont typeface="Wingdings" panose="05000000000000000000" pitchFamily="2" charset="2"/>
                  <a:buChar char="à"/>
                </a:pP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Des électrons sont échangés à l’interface métal/solution, donc un courant circule dans le circuit électrique:</a:t>
                </a:r>
              </a:p>
              <a:p>
                <a:pPr marL="342900" indent="-342900">
                  <a:buFont typeface="Wingdings" panose="05000000000000000000" pitchFamily="2" charset="2"/>
                  <a:buChar char="à"/>
                </a:pP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fr-FR" sz="2400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fr-FR" sz="24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</a:t>
                </a:r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endParaRPr lang="fr-FR" sz="10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fr-FR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fr-FR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surf</a:t>
                </a:r>
                <a:r>
                  <a:rPr lang="fr-FR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(mol.s</a:t>
                </a:r>
                <a:r>
                  <a:rPr lang="fr-FR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.cm</a:t>
                </a:r>
                <a:r>
                  <a:rPr lang="fr-FR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-2</a:t>
                </a:r>
                <a:r>
                  <a:rPr lang="fr-FR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𝑛𝐹</m:t>
                        </m:r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𝑑𝑄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𝑛𝐹𝑆</m:t>
                        </m:r>
                      </m:den>
                    </m:f>
                  </m:oMath>
                </a14:m>
                <a:endPara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La vitesse de la réaction électrochimique</a:t>
                </a:r>
              </a:p>
              <a:p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peut être déterminée simplement en</a:t>
                </a:r>
              </a:p>
              <a:p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mesurant le courant électrique qui circule</a:t>
                </a:r>
              </a:p>
              <a:p>
                <a:r>
                  <a:rPr lang="fr-F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dans le circuit.</a:t>
                </a:r>
                <a:endParaRPr lang="fr-FR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A05BE473-4535-4227-914A-52D348DECF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5" y="692696"/>
                <a:ext cx="5688633" cy="5932521"/>
              </a:xfrm>
              <a:prstGeom prst="rect">
                <a:avLst/>
              </a:prstGeom>
              <a:blipFill>
                <a:blip r:embed="rId5"/>
                <a:stretch>
                  <a:fillRect l="-1606" t="-822" b="-1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>
            <a:extLst>
              <a:ext uri="{FF2B5EF4-FFF2-40B4-BE49-F238E27FC236}">
                <a16:creationId xmlns:a16="http://schemas.microsoft.com/office/drawing/2014/main" id="{AAEFAB4F-9457-4E52-A4FC-AFC2D34B9A4A}"/>
              </a:ext>
            </a:extLst>
          </p:cNvPr>
          <p:cNvSpPr txBox="1"/>
          <p:nvPr/>
        </p:nvSpPr>
        <p:spPr>
          <a:xfrm>
            <a:off x="4139952" y="4077072"/>
            <a:ext cx="3940700" cy="7446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7BB5582-CFBE-40F2-8B02-425589A7ED75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Comment mesurer la vitesse en électrochimie?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5BB8A077-CABD-42C2-8053-CCBE42506C21}"/>
              </a:ext>
            </a:extLst>
          </p:cNvPr>
          <p:cNvGrpSpPr/>
          <p:nvPr/>
        </p:nvGrpSpPr>
        <p:grpSpPr>
          <a:xfrm>
            <a:off x="179090" y="1340768"/>
            <a:ext cx="2952750" cy="4867275"/>
            <a:chOff x="179090" y="1340768"/>
            <a:chExt cx="2952750" cy="4867275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FA9916A0-6535-4EDB-B4E3-596258BB3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9090" y="1340768"/>
              <a:ext cx="2952750" cy="4867275"/>
            </a:xfrm>
            <a:prstGeom prst="rect">
              <a:avLst/>
            </a:prstGeom>
          </p:spPr>
        </p:pic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F8FB454B-5AC6-40FB-AFCE-507996BC2C30}"/>
                </a:ext>
              </a:extLst>
            </p:cNvPr>
            <p:cNvSpPr txBox="1"/>
            <p:nvPr/>
          </p:nvSpPr>
          <p:spPr>
            <a:xfrm>
              <a:off x="899170" y="3482017"/>
              <a:ext cx="11917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/>
                <a:t>Electrode de travail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10969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001"/>
    </mc:Choice>
    <mc:Fallback xmlns="">
      <p:transition spd="slow" advTm="830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1010DEB-8A55-4F7F-A0E1-8E68719FB6B2}"/>
              </a:ext>
            </a:extLst>
          </p:cNvPr>
          <p:cNvSpPr txBox="1"/>
          <p:nvPr/>
        </p:nvSpPr>
        <p:spPr>
          <a:xfrm>
            <a:off x="15911" y="908276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Tandis que le potentiel d’électrode (ou redox) E sert à prédire le sens d’évolution des réactions redox (aspect thermodynamique), le courant électrique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renseigne sur la vitesse des réactions qui se produisent à la surface de l’électrode (aspect cinétique).</a:t>
            </a:r>
          </a:p>
          <a:p>
            <a:pPr algn="ctr"/>
            <a:endParaRPr lang="fr-FR" sz="2400" i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 courant peut circuler dans les deux sens du circuit, selon si une réduction ou une oxydation se produit à l’électrode de travail. Il s’agit donc d’une grandeur algébrique.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Dans la suite, on adoptera la convention européenne pour le signe des courants :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0 si une oxydation se produit à l’électrode de travail.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-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0 si une réduction se produit à l’électrode de travail.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574AABF-C187-44EE-8482-8A12173195A7}"/>
              </a:ext>
            </a:extLst>
          </p:cNvPr>
          <p:cNvSpPr txBox="1"/>
          <p:nvPr/>
        </p:nvSpPr>
        <p:spPr>
          <a:xfrm>
            <a:off x="683568" y="5445224"/>
            <a:ext cx="7848872" cy="9121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CCAEBF5-9609-4499-BC6F-EE7AE61BB7EB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Courant électrique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347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214"/>
    </mc:Choice>
    <mc:Fallback xmlns="">
      <p:transition spd="slow" advTm="912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446A83-BDFF-47DE-AD33-BF0A1E008199}"/>
              </a:ext>
            </a:extLst>
          </p:cNvPr>
          <p:cNvSpPr/>
          <p:nvPr/>
        </p:nvSpPr>
        <p:spPr>
          <a:xfrm>
            <a:off x="0" y="727531"/>
            <a:ext cx="9144000" cy="54476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Chapitre</a:t>
            </a:r>
            <a:r>
              <a:rPr lang="en-US" sz="4000" dirty="0">
                <a:solidFill>
                  <a:srgbClr val="0000CC"/>
                </a:solidFill>
              </a:rPr>
              <a:t> 3: </a:t>
            </a:r>
            <a:r>
              <a:rPr lang="en-US" sz="4000" dirty="0" err="1">
                <a:solidFill>
                  <a:srgbClr val="0000CC"/>
                </a:solidFill>
              </a:rPr>
              <a:t>Cinétique</a:t>
            </a:r>
            <a:r>
              <a:rPr lang="en-US" sz="4000" dirty="0">
                <a:solidFill>
                  <a:srgbClr val="0000CC"/>
                </a:solidFill>
              </a:rPr>
              <a:t> des </a:t>
            </a:r>
            <a:r>
              <a:rPr lang="en-US" sz="4000" dirty="0" err="1">
                <a:solidFill>
                  <a:srgbClr val="0000CC"/>
                </a:solidFill>
              </a:rPr>
              <a:t>réactions</a:t>
            </a:r>
            <a:endParaRPr lang="en-US" sz="4000" dirty="0">
              <a:solidFill>
                <a:srgbClr val="0000CC"/>
              </a:solidFill>
            </a:endParaRPr>
          </a:p>
          <a:p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électrochimiques</a:t>
            </a:r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3.1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définition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et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mesure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des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vitesses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réaction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aux</a:t>
            </a: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      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électrodes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3.2 </a:t>
            </a:r>
            <a:r>
              <a:rPr lang="en-US" sz="3000" dirty="0" err="1">
                <a:solidFill>
                  <a:srgbClr val="0000CC"/>
                </a:solidFill>
              </a:rPr>
              <a:t>systèmes</a:t>
            </a:r>
            <a:r>
              <a:rPr lang="en-US" sz="3000" dirty="0">
                <a:solidFill>
                  <a:srgbClr val="0000CC"/>
                </a:solidFill>
              </a:rPr>
              <a:t> </a:t>
            </a:r>
            <a:r>
              <a:rPr lang="en-US" sz="3000" dirty="0" err="1">
                <a:solidFill>
                  <a:srgbClr val="0000CC"/>
                </a:solidFill>
              </a:rPr>
              <a:t>électrochimiques</a:t>
            </a:r>
            <a:r>
              <a:rPr lang="en-US" sz="3000" dirty="0">
                <a:solidFill>
                  <a:srgbClr val="0000CC"/>
                </a:solidFill>
              </a:rPr>
              <a:t> </a:t>
            </a:r>
            <a:r>
              <a:rPr lang="en-US" sz="3000" dirty="0" err="1">
                <a:solidFill>
                  <a:srgbClr val="0000CC"/>
                </a:solidFill>
              </a:rPr>
              <a:t>rapides</a:t>
            </a:r>
            <a:r>
              <a:rPr lang="en-US" sz="3000" dirty="0">
                <a:solidFill>
                  <a:srgbClr val="0000CC"/>
                </a:solidFill>
              </a:rPr>
              <a:t> et </a:t>
            </a:r>
            <a:r>
              <a:rPr lang="en-US" sz="3000" dirty="0" err="1">
                <a:solidFill>
                  <a:srgbClr val="0000CC"/>
                </a:solidFill>
              </a:rPr>
              <a:t>lents</a:t>
            </a:r>
            <a:endParaRPr lang="en-US" sz="3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3.3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facteurs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influençant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la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vitesse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des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réactions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aux</a:t>
            </a: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     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électrodes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3.4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courbes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intensité-potentiel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91EF7A6-D1F2-4F83-A610-F217C6B75783}"/>
              </a:ext>
            </a:extLst>
          </p:cNvPr>
          <p:cNvCxnSpPr/>
          <p:nvPr/>
        </p:nvCxnSpPr>
        <p:spPr>
          <a:xfrm>
            <a:off x="179512" y="2564904"/>
            <a:ext cx="8784976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26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668"/>
    </mc:Choice>
    <mc:Fallback xmlns="">
      <p:transition spd="slow" advTm="5466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e 33">
            <a:extLst>
              <a:ext uri="{FF2B5EF4-FFF2-40B4-BE49-F238E27FC236}">
                <a16:creationId xmlns:a16="http://schemas.microsoft.com/office/drawing/2014/main" id="{58554B57-F414-4DB4-B703-BF9CD673E070}"/>
              </a:ext>
            </a:extLst>
          </p:cNvPr>
          <p:cNvGrpSpPr/>
          <p:nvPr/>
        </p:nvGrpSpPr>
        <p:grpSpPr>
          <a:xfrm>
            <a:off x="1216582" y="3528130"/>
            <a:ext cx="7459874" cy="692958"/>
            <a:chOff x="1216582" y="3697200"/>
            <a:chExt cx="7459874" cy="692958"/>
          </a:xfrm>
        </p:grpSpPr>
        <p:cxnSp>
          <p:nvCxnSpPr>
            <p:cNvPr id="7" name="Connecteur droit avec flèche 6">
              <a:extLst>
                <a:ext uri="{FF2B5EF4-FFF2-40B4-BE49-F238E27FC236}">
                  <a16:creationId xmlns:a16="http://schemas.microsoft.com/office/drawing/2014/main" id="{44F02EA9-CC22-47A7-B27B-1CE54F402A76}"/>
                </a:ext>
              </a:extLst>
            </p:cNvPr>
            <p:cNvCxnSpPr>
              <a:cxnSpLocks/>
            </p:cNvCxnSpPr>
            <p:nvPr/>
          </p:nvCxnSpPr>
          <p:spPr>
            <a:xfrm>
              <a:off x="1317550" y="3789040"/>
              <a:ext cx="656681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8095C5A3-3292-400E-9016-68E05C438A99}"/>
                </a:ext>
              </a:extLst>
            </p:cNvPr>
            <p:cNvCxnSpPr/>
            <p:nvPr/>
          </p:nvCxnSpPr>
          <p:spPr>
            <a:xfrm>
              <a:off x="3085200" y="3697200"/>
              <a:ext cx="0" cy="2160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3DD7D7DB-97B4-4E94-8DE1-782757824BA8}"/>
                </a:ext>
              </a:extLst>
            </p:cNvPr>
            <p:cNvSpPr txBox="1"/>
            <p:nvPr/>
          </p:nvSpPr>
          <p:spPr>
            <a:xfrm>
              <a:off x="1216582" y="3851756"/>
              <a:ext cx="74598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                        1-10 nm                                                                     distance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4A745636-4F79-4C90-B1F8-373B141EA8D7}"/>
                </a:ext>
              </a:extLst>
            </p:cNvPr>
            <p:cNvSpPr txBox="1"/>
            <p:nvPr/>
          </p:nvSpPr>
          <p:spPr>
            <a:xfrm>
              <a:off x="1350000" y="4020826"/>
              <a:ext cx="17676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Double-couche</a:t>
              </a:r>
            </a:p>
          </p:txBody>
        </p: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1378C48C-AFC8-45EE-B0C6-D99DF1A91684}"/>
                </a:ext>
              </a:extLst>
            </p:cNvPr>
            <p:cNvCxnSpPr>
              <a:cxnSpLocks/>
            </p:cNvCxnSpPr>
            <p:nvPr/>
          </p:nvCxnSpPr>
          <p:spPr>
            <a:xfrm>
              <a:off x="1317550" y="4345070"/>
              <a:ext cx="176765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6792DF06-AE14-4EB3-B51B-7488995697CE}"/>
              </a:ext>
            </a:extLst>
          </p:cNvPr>
          <p:cNvGrpSpPr/>
          <p:nvPr/>
        </p:nvGrpSpPr>
        <p:grpSpPr>
          <a:xfrm>
            <a:off x="3085199" y="2325469"/>
            <a:ext cx="3716493" cy="527464"/>
            <a:chOff x="2743273" y="2551577"/>
            <a:chExt cx="4058420" cy="360363"/>
          </a:xfrm>
        </p:grpSpPr>
        <p:sp>
          <p:nvSpPr>
            <p:cNvPr id="13" name="Text Box 194">
              <a:extLst>
                <a:ext uri="{FF2B5EF4-FFF2-40B4-BE49-F238E27FC236}">
                  <a16:creationId xmlns:a16="http://schemas.microsoft.com/office/drawing/2014/main" id="{56B553A2-B902-4C46-8F7A-A65A2479CE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4128" y="2551577"/>
              <a:ext cx="1077565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kumimoji="0" lang="fr-FR" altLang="fr-FR" sz="20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sol</a:t>
              </a:r>
              <a:endParaRPr kumimoji="0" lang="fr-FR" altLang="fr-FR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Flèche : gauche 17">
              <a:extLst>
                <a:ext uri="{FF2B5EF4-FFF2-40B4-BE49-F238E27FC236}">
                  <a16:creationId xmlns:a16="http://schemas.microsoft.com/office/drawing/2014/main" id="{25333480-3045-4E2B-8EBE-CA6DE62044FC}"/>
                </a:ext>
              </a:extLst>
            </p:cNvPr>
            <p:cNvSpPr/>
            <p:nvPr/>
          </p:nvSpPr>
          <p:spPr>
            <a:xfrm rot="10800000">
              <a:off x="2743273" y="2564904"/>
              <a:ext cx="2937398" cy="326847"/>
            </a:xfrm>
            <a:prstGeom prst="leftArrow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E7970814-237E-4773-959B-9BBBEFEC6038}"/>
              </a:ext>
            </a:extLst>
          </p:cNvPr>
          <p:cNvGrpSpPr/>
          <p:nvPr/>
        </p:nvGrpSpPr>
        <p:grpSpPr>
          <a:xfrm>
            <a:off x="755576" y="836712"/>
            <a:ext cx="2664296" cy="2763917"/>
            <a:chOff x="755576" y="1025123"/>
            <a:chExt cx="2664296" cy="2763917"/>
          </a:xfrm>
        </p:grpSpPr>
        <p:sp>
          <p:nvSpPr>
            <p:cNvPr id="2" name="Rectangle 198">
              <a:extLst>
                <a:ext uri="{FF2B5EF4-FFF2-40B4-BE49-F238E27FC236}">
                  <a16:creationId xmlns:a16="http://schemas.microsoft.com/office/drawing/2014/main" id="{0F30DA57-20A7-4E79-A60B-D9BB57EFC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576" y="1340768"/>
              <a:ext cx="561975" cy="2448272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777777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" name="Text Box 197">
              <a:extLst>
                <a:ext uri="{FF2B5EF4-FFF2-40B4-BE49-F238E27FC236}">
                  <a16:creationId xmlns:a16="http://schemas.microsoft.com/office/drawing/2014/main" id="{2B4A6FDB-02BF-43C0-9AF2-0625FC327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4845" y="1731028"/>
              <a:ext cx="1095027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r>
                <a:rPr kumimoji="0" lang="fr-FR" altLang="fr-FR" sz="20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surf</a:t>
              </a:r>
              <a:endParaRPr kumimoji="0" lang="fr-FR" altLang="fr-FR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AutoShape 195">
              <a:extLst>
                <a:ext uri="{FF2B5EF4-FFF2-40B4-BE49-F238E27FC236}">
                  <a16:creationId xmlns:a16="http://schemas.microsoft.com/office/drawing/2014/main" id="{30A0E055-0344-459A-A6DE-B3BD211BCE9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59683" y="2005295"/>
              <a:ext cx="1193917" cy="878186"/>
            </a:xfrm>
            <a:prstGeom prst="curvedUpArrow">
              <a:avLst>
                <a:gd name="adj1" fmla="val 34386"/>
                <a:gd name="adj2" fmla="val 68772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" name="Text Box 194">
              <a:extLst>
                <a:ext uri="{FF2B5EF4-FFF2-40B4-BE49-F238E27FC236}">
                  <a16:creationId xmlns:a16="http://schemas.microsoft.com/office/drawing/2014/main" id="{3A00F644-20CE-436C-8981-4FC32ED9B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8544" y="2523439"/>
              <a:ext cx="1077565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kumimoji="0" lang="fr-FR" altLang="fr-FR" sz="20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surf</a:t>
              </a:r>
              <a:endParaRPr kumimoji="0" lang="fr-FR" altLang="fr-FR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904D89AD-AA90-4055-B4EC-81C7CA4235A3}"/>
                </a:ext>
              </a:extLst>
            </p:cNvPr>
            <p:cNvSpPr txBox="1"/>
            <p:nvPr/>
          </p:nvSpPr>
          <p:spPr>
            <a:xfrm>
              <a:off x="841674" y="1412776"/>
              <a:ext cx="5619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M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0F070ABF-DF14-4A49-9E3F-A196D6CDAFCB}"/>
                </a:ext>
              </a:extLst>
            </p:cNvPr>
            <p:cNvSpPr txBox="1"/>
            <p:nvPr/>
          </p:nvSpPr>
          <p:spPr>
            <a:xfrm>
              <a:off x="985690" y="2132856"/>
              <a:ext cx="5619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e</a:t>
              </a:r>
              <a:r>
                <a:rPr lang="fr-FR" baseline="30000" dirty="0"/>
                <a:t>-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CC5E9E2C-60DC-4C1D-BC3F-ED9254C94B62}"/>
                </a:ext>
              </a:extLst>
            </p:cNvPr>
            <p:cNvSpPr txBox="1"/>
            <p:nvPr/>
          </p:nvSpPr>
          <p:spPr>
            <a:xfrm>
              <a:off x="1317550" y="1025123"/>
              <a:ext cx="11987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00CC"/>
                  </a:solidFill>
                </a:rPr>
                <a:t>Transfert de charge </a:t>
              </a: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550746D1-4FCB-41F1-88A9-FA8C34222403}"/>
              </a:ext>
            </a:extLst>
          </p:cNvPr>
          <p:cNvGrpSpPr/>
          <p:nvPr/>
        </p:nvGrpSpPr>
        <p:grpSpPr>
          <a:xfrm>
            <a:off x="3085200" y="1012085"/>
            <a:ext cx="3719048" cy="1048763"/>
            <a:chOff x="2714722" y="1181155"/>
            <a:chExt cx="4089526" cy="1048763"/>
          </a:xfrm>
        </p:grpSpPr>
        <p:sp>
          <p:nvSpPr>
            <p:cNvPr id="12" name="Text Box 197">
              <a:extLst>
                <a:ext uri="{FF2B5EF4-FFF2-40B4-BE49-F238E27FC236}">
                  <a16:creationId xmlns:a16="http://schemas.microsoft.com/office/drawing/2014/main" id="{276E5126-B9A0-4362-848C-924188FDA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9221" y="1725862"/>
              <a:ext cx="1095027" cy="36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r>
                <a:rPr kumimoji="0" lang="fr-FR" altLang="fr-FR" sz="20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sol</a:t>
              </a:r>
              <a:endParaRPr kumimoji="0" lang="fr-FR" altLang="fr-FR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Flèche : gauche 16">
              <a:extLst>
                <a:ext uri="{FF2B5EF4-FFF2-40B4-BE49-F238E27FC236}">
                  <a16:creationId xmlns:a16="http://schemas.microsoft.com/office/drawing/2014/main" id="{43CB1DB9-8F7C-4759-8F1E-8D86C0EFF7ED}"/>
                </a:ext>
              </a:extLst>
            </p:cNvPr>
            <p:cNvSpPr/>
            <p:nvPr/>
          </p:nvSpPr>
          <p:spPr>
            <a:xfrm>
              <a:off x="2714722" y="1729606"/>
              <a:ext cx="2937397" cy="500312"/>
            </a:xfrm>
            <a:prstGeom prst="leftArrow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49B154C6-69CB-4B48-8C09-09C6225D8ABA}"/>
                </a:ext>
              </a:extLst>
            </p:cNvPr>
            <p:cNvSpPr txBox="1"/>
            <p:nvPr/>
          </p:nvSpPr>
          <p:spPr>
            <a:xfrm>
              <a:off x="3058862" y="1181155"/>
              <a:ext cx="2478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00CC"/>
                  </a:solidFill>
                </a:rPr>
                <a:t>Transport de matière</a:t>
              </a:r>
            </a:p>
          </p:txBody>
        </p:sp>
      </p:grpSp>
      <p:sp>
        <p:nvSpPr>
          <p:cNvPr id="30" name="ZoneTexte 29">
            <a:extLst>
              <a:ext uri="{FF2B5EF4-FFF2-40B4-BE49-F238E27FC236}">
                <a16:creationId xmlns:a16="http://schemas.microsoft.com/office/drawing/2014/main" id="{BC54C5D8-AFEA-4DDE-B684-D90EB7CC4EBF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Mécanisme de base d’une réaction électrochimique 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4556AA-084B-4154-8B4B-79451B150D10}"/>
              </a:ext>
            </a:extLst>
          </p:cNvPr>
          <p:cNvSpPr txBox="1"/>
          <p:nvPr/>
        </p:nvSpPr>
        <p:spPr>
          <a:xfrm>
            <a:off x="15911" y="458112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La réaction électrochimique la plus simple comporte plusieurs étapes :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1) transport des réactifs vers l’électrode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2) transfert d’électron dans la double-couche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3) transports des produits loin de l’électrode.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2071459D-EE87-4E9D-A85D-1D11828A24BD}"/>
              </a:ext>
            </a:extLst>
          </p:cNvPr>
          <p:cNvGrpSpPr/>
          <p:nvPr/>
        </p:nvGrpSpPr>
        <p:grpSpPr>
          <a:xfrm>
            <a:off x="1317550" y="3528130"/>
            <a:ext cx="4910634" cy="1134298"/>
            <a:chOff x="1317550" y="3697200"/>
            <a:chExt cx="4910634" cy="1134298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1ECFD7D3-192D-47B7-B17F-0AF424FC9952}"/>
                </a:ext>
              </a:extLst>
            </p:cNvPr>
            <p:cNvCxnSpPr/>
            <p:nvPr/>
          </p:nvCxnSpPr>
          <p:spPr>
            <a:xfrm>
              <a:off x="5508104" y="3697200"/>
              <a:ext cx="0" cy="2160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>
              <a:extLst>
                <a:ext uri="{FF2B5EF4-FFF2-40B4-BE49-F238E27FC236}">
                  <a16:creationId xmlns:a16="http://schemas.microsoft.com/office/drawing/2014/main" id="{208EA07A-E892-4177-9764-AA728FC85E32}"/>
                </a:ext>
              </a:extLst>
            </p:cNvPr>
            <p:cNvCxnSpPr>
              <a:cxnSpLocks/>
            </p:cNvCxnSpPr>
            <p:nvPr/>
          </p:nvCxnSpPr>
          <p:spPr>
            <a:xfrm>
              <a:off x="1317550" y="4509120"/>
              <a:ext cx="42660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ED8DE1B1-E895-4789-87EF-7487F04C04F3}"/>
                </a:ext>
              </a:extLst>
            </p:cNvPr>
            <p:cNvSpPr txBox="1"/>
            <p:nvPr/>
          </p:nvSpPr>
          <p:spPr>
            <a:xfrm>
              <a:off x="2516318" y="4462166"/>
              <a:ext cx="21276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Couche de diffusion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20687D26-8CFA-41D2-9E6A-BF4E8117A41E}"/>
                </a:ext>
              </a:extLst>
            </p:cNvPr>
            <p:cNvSpPr txBox="1"/>
            <p:nvPr/>
          </p:nvSpPr>
          <p:spPr>
            <a:xfrm>
              <a:off x="5199908" y="3845584"/>
              <a:ext cx="1028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1-10 </a:t>
              </a:r>
              <a:r>
                <a:rPr lang="fr-FR" dirty="0">
                  <a:solidFill>
                    <a:srgbClr val="FF0000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m</a:t>
              </a:r>
              <a:r>
                <a:rPr lang="fr-F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                                                                     </a:t>
              </a:r>
            </a:p>
          </p:txBody>
        </p: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6CE07B63-35D1-4A82-8EC5-84C0D6C4B371}"/>
              </a:ext>
            </a:extLst>
          </p:cNvPr>
          <p:cNvSpPr txBox="1"/>
          <p:nvPr/>
        </p:nvSpPr>
        <p:spPr>
          <a:xfrm>
            <a:off x="251520" y="608400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En plus, des réactions chimiques peuvent se produire avant ou après le transfert d’électrons.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371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515"/>
    </mc:Choice>
    <mc:Fallback xmlns="">
      <p:transition spd="slow" advTm="1695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06E1FE9-6AF7-42D1-94A7-13C04D1928B8}"/>
              </a:ext>
            </a:extLst>
          </p:cNvPr>
          <p:cNvSpPr txBox="1"/>
          <p:nvPr/>
        </p:nvSpPr>
        <p:spPr>
          <a:xfrm>
            <a:off x="0" y="779795"/>
            <a:ext cx="910850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 transport de matière (ou transfert de masse) désigne le mouvement des espèces chimiques d’un emplacement de la solution à un autre.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 distingue 3 processus différents de transport :</a:t>
            </a:r>
          </a:p>
          <a:p>
            <a:pPr marL="914400" lvl="1" indent="-457200">
              <a:buAutoNum type="arabicParenR"/>
            </a:pP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diffusion :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déplacement des molécules ou des ions des régions les plus concentrées de la solution vers les moins concentrées.</a:t>
            </a:r>
          </a:p>
          <a:p>
            <a:pPr lvl="1"/>
            <a:r>
              <a:rPr lang="fr-FR" sz="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2)   migration :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déplacement des ions sous l’action d’un champ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électrique.</a:t>
            </a:r>
          </a:p>
          <a:p>
            <a:pPr lvl="1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</a:p>
          <a:p>
            <a:pPr lvl="1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3)   convection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agitation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D118A2-8C39-476A-B1C4-3596AEA4DD6F}"/>
              </a:ext>
            </a:extLst>
          </p:cNvPr>
          <p:cNvSpPr/>
          <p:nvPr/>
        </p:nvSpPr>
        <p:spPr>
          <a:xfrm>
            <a:off x="1259632" y="5170793"/>
            <a:ext cx="6480720" cy="10650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5FF2806-CDE0-4265-8A34-40A5A6EEE119}"/>
              </a:ext>
            </a:extLst>
          </p:cNvPr>
          <p:cNvGrpSpPr/>
          <p:nvPr/>
        </p:nvGrpSpPr>
        <p:grpSpPr>
          <a:xfrm>
            <a:off x="1863215" y="5110395"/>
            <a:ext cx="476537" cy="523220"/>
            <a:chOff x="4068463" y="2026800"/>
            <a:chExt cx="476537" cy="52322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E2D6617F-A591-4AB1-8236-458DD0C270B2}"/>
                </a:ext>
              </a:extLst>
            </p:cNvPr>
            <p:cNvSpPr txBox="1"/>
            <p:nvPr/>
          </p:nvSpPr>
          <p:spPr>
            <a:xfrm>
              <a:off x="4068463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265EA625-1D0B-40EF-8FDE-D9A1D28433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7207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9E906A17-8930-40F3-AF89-89DA79C05691}"/>
              </a:ext>
            </a:extLst>
          </p:cNvPr>
          <p:cNvGrpSpPr/>
          <p:nvPr/>
        </p:nvGrpSpPr>
        <p:grpSpPr>
          <a:xfrm>
            <a:off x="1863215" y="5786100"/>
            <a:ext cx="476537" cy="523220"/>
            <a:chOff x="4082201" y="2026800"/>
            <a:chExt cx="476537" cy="523220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010806D1-8C69-4E3B-AA68-63C1ACA6268E}"/>
                </a:ext>
              </a:extLst>
            </p:cNvPr>
            <p:cNvSpPr txBox="1"/>
            <p:nvPr/>
          </p:nvSpPr>
          <p:spPr>
            <a:xfrm>
              <a:off x="4082201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68C2E482-4DC5-46DE-AE16-0FC3279069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7683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4380A61-4A59-4408-A5D6-4DE8E8C6E0CF}"/>
              </a:ext>
            </a:extLst>
          </p:cNvPr>
          <p:cNvGrpSpPr/>
          <p:nvPr/>
        </p:nvGrpSpPr>
        <p:grpSpPr>
          <a:xfrm>
            <a:off x="2338008" y="5413575"/>
            <a:ext cx="476537" cy="523220"/>
            <a:chOff x="4039200" y="2026800"/>
            <a:chExt cx="476537" cy="523220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1DFB0767-EB36-44CE-AA75-F335D1664AE1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F6DC79EF-FB4E-439F-A6A0-6287EA2343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8023960-1071-492B-819D-38FD00177179}"/>
              </a:ext>
            </a:extLst>
          </p:cNvPr>
          <p:cNvGrpSpPr/>
          <p:nvPr/>
        </p:nvGrpSpPr>
        <p:grpSpPr>
          <a:xfrm>
            <a:off x="2881115" y="5083191"/>
            <a:ext cx="476537" cy="523220"/>
            <a:chOff x="4039200" y="2026800"/>
            <a:chExt cx="476537" cy="523220"/>
          </a:xfrm>
        </p:grpSpPr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A66CD0A-16B3-44EF-8609-B2F2F2BA43CB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732BE86C-44CB-4258-8A02-C5E12FB6CAE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1B88E6A-D934-4625-89CD-BC124DD48BA2}"/>
              </a:ext>
            </a:extLst>
          </p:cNvPr>
          <p:cNvGrpSpPr/>
          <p:nvPr/>
        </p:nvGrpSpPr>
        <p:grpSpPr>
          <a:xfrm>
            <a:off x="2840052" y="5771854"/>
            <a:ext cx="476537" cy="523220"/>
            <a:chOff x="4039200" y="2026800"/>
            <a:chExt cx="476537" cy="52322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E3494C6F-639A-45A2-B073-B7EC64416DCD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BB2B3951-F9A1-4CA6-8BE7-CA61FF3C79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CFBD48CA-DAA5-42B6-A528-2440D157A9D3}"/>
              </a:ext>
            </a:extLst>
          </p:cNvPr>
          <p:cNvGrpSpPr/>
          <p:nvPr/>
        </p:nvGrpSpPr>
        <p:grpSpPr>
          <a:xfrm>
            <a:off x="3346246" y="5427441"/>
            <a:ext cx="476537" cy="523220"/>
            <a:chOff x="4039200" y="2026800"/>
            <a:chExt cx="476537" cy="523220"/>
          </a:xfrm>
        </p:grpSpPr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63EC469B-E97D-41C8-AB78-9138B8A8EFB9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C690B712-35B2-4B45-B918-C39BC600E3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F96AE5E3-6A46-48B8-B4A4-DF7E1C673565}"/>
              </a:ext>
            </a:extLst>
          </p:cNvPr>
          <p:cNvGrpSpPr/>
          <p:nvPr/>
        </p:nvGrpSpPr>
        <p:grpSpPr>
          <a:xfrm>
            <a:off x="4049487" y="5083191"/>
            <a:ext cx="476537" cy="523220"/>
            <a:chOff x="4039200" y="2026800"/>
            <a:chExt cx="476537" cy="523220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DE218794-8B54-4D39-9E26-60CDFE1384CA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05E17824-4B17-40BF-B0F6-2057088DEC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8ADE96FF-6E9A-4479-9D8D-FFFED98B5630}"/>
              </a:ext>
            </a:extLst>
          </p:cNvPr>
          <p:cNvGrpSpPr/>
          <p:nvPr/>
        </p:nvGrpSpPr>
        <p:grpSpPr>
          <a:xfrm>
            <a:off x="4008247" y="5772065"/>
            <a:ext cx="476537" cy="523220"/>
            <a:chOff x="4039200" y="2026800"/>
            <a:chExt cx="476537" cy="523220"/>
          </a:xfrm>
        </p:grpSpPr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07CF498A-3048-48E6-977A-45171085760D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6F190089-8937-44E2-A5E7-57B82D1C9D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AFF66089-305C-489E-9AE2-69543FFC5FD9}"/>
              </a:ext>
            </a:extLst>
          </p:cNvPr>
          <p:cNvGrpSpPr/>
          <p:nvPr/>
        </p:nvGrpSpPr>
        <p:grpSpPr>
          <a:xfrm>
            <a:off x="5292504" y="5097431"/>
            <a:ext cx="476537" cy="523220"/>
            <a:chOff x="4039200" y="2026800"/>
            <a:chExt cx="476537" cy="523220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32BD02A7-A516-4320-9CFF-ADF057300FC9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261F06FB-5C12-46B4-A389-42A81A0A65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D14B50F2-08E0-4E32-8DEC-B0A4D020A70A}"/>
              </a:ext>
            </a:extLst>
          </p:cNvPr>
          <p:cNvGrpSpPr/>
          <p:nvPr/>
        </p:nvGrpSpPr>
        <p:grpSpPr>
          <a:xfrm>
            <a:off x="5033722" y="5786100"/>
            <a:ext cx="476537" cy="523220"/>
            <a:chOff x="4039200" y="2026800"/>
            <a:chExt cx="476537" cy="523220"/>
          </a:xfrm>
        </p:grpSpPr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091A81D2-F351-4B67-ADBD-3878A517AF8E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66075D07-8391-42C4-AAFE-A87E113879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3AE5DA12-F5A6-4D40-87F4-C0989025CF89}"/>
              </a:ext>
            </a:extLst>
          </p:cNvPr>
          <p:cNvGrpSpPr/>
          <p:nvPr/>
        </p:nvGrpSpPr>
        <p:grpSpPr>
          <a:xfrm>
            <a:off x="6687751" y="5110395"/>
            <a:ext cx="476537" cy="523220"/>
            <a:chOff x="4039200" y="2026800"/>
            <a:chExt cx="476537" cy="523220"/>
          </a:xfrm>
        </p:grpSpPr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2581444C-9579-4F2B-9505-3141DA8E9EB6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BCA32048-9BE2-4EE0-9A37-F4BAD5C854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09208911-F6AB-470B-89F6-62904D9F2301}"/>
              </a:ext>
            </a:extLst>
          </p:cNvPr>
          <p:cNvGrpSpPr/>
          <p:nvPr/>
        </p:nvGrpSpPr>
        <p:grpSpPr>
          <a:xfrm>
            <a:off x="6089268" y="5771854"/>
            <a:ext cx="476537" cy="523220"/>
            <a:chOff x="4039200" y="2026800"/>
            <a:chExt cx="476537" cy="523220"/>
          </a:xfrm>
        </p:grpSpPr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46C3BBCF-2016-4E07-8040-74FF0B1EA34E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1BE8C9E4-5E9C-4EF2-992F-96E5B5285B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9543E6D3-2BB1-4618-9172-71717480A132}"/>
              </a:ext>
            </a:extLst>
          </p:cNvPr>
          <p:cNvGrpSpPr/>
          <p:nvPr/>
        </p:nvGrpSpPr>
        <p:grpSpPr>
          <a:xfrm>
            <a:off x="7221043" y="5745699"/>
            <a:ext cx="476537" cy="523220"/>
            <a:chOff x="4039200" y="2026800"/>
            <a:chExt cx="476537" cy="523220"/>
          </a:xfrm>
        </p:grpSpPr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C4F29596-164E-45DC-94E0-C15B4D9BD081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37605000-18F2-47B6-A484-A80A6446ED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6A657E7B-9ABE-4B97-A347-31AB29007FB5}"/>
              </a:ext>
            </a:extLst>
          </p:cNvPr>
          <p:cNvGrpSpPr/>
          <p:nvPr/>
        </p:nvGrpSpPr>
        <p:grpSpPr>
          <a:xfrm>
            <a:off x="4841837" y="5415855"/>
            <a:ext cx="476537" cy="523220"/>
            <a:chOff x="4039200" y="2026800"/>
            <a:chExt cx="476537" cy="523220"/>
          </a:xfrm>
        </p:grpSpPr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1CB73282-6EB6-4C96-981F-08268807D8AA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97D28462-DF97-4523-B503-C1166BDB69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60550F01-9BC3-4C73-9B45-8C096514B1A8}"/>
              </a:ext>
            </a:extLst>
          </p:cNvPr>
          <p:cNvGrpSpPr/>
          <p:nvPr/>
        </p:nvGrpSpPr>
        <p:grpSpPr>
          <a:xfrm>
            <a:off x="7452431" y="5349633"/>
            <a:ext cx="476537" cy="523220"/>
            <a:chOff x="4039200" y="2026800"/>
            <a:chExt cx="476537" cy="523220"/>
          </a:xfrm>
        </p:grpSpPr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2D7AE3F2-4F50-4046-B9F0-487567BF393B}"/>
                </a:ext>
              </a:extLst>
            </p:cNvPr>
            <p:cNvSpPr txBox="1"/>
            <p:nvPr/>
          </p:nvSpPr>
          <p:spPr>
            <a:xfrm>
              <a:off x="4039200" y="2026800"/>
              <a:ext cx="4765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48" name="Ellipse 47">
              <a:extLst>
                <a:ext uri="{FF2B5EF4-FFF2-40B4-BE49-F238E27FC236}">
                  <a16:creationId xmlns:a16="http://schemas.microsoft.com/office/drawing/2014/main" id="{65522B2B-E604-42CD-8CBE-6D1C2BA6E7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7944" y="2204864"/>
              <a:ext cx="219752" cy="219752"/>
            </a:xfrm>
            <a:prstGeom prst="ellipse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69E0DB25-77D6-4AA4-85A3-B6FAB08A8866}"/>
              </a:ext>
            </a:extLst>
          </p:cNvPr>
          <p:cNvGrpSpPr/>
          <p:nvPr/>
        </p:nvGrpSpPr>
        <p:grpSpPr>
          <a:xfrm>
            <a:off x="1284514" y="5755213"/>
            <a:ext cx="504056" cy="523220"/>
            <a:chOff x="5220000" y="2541600"/>
            <a:chExt cx="504056" cy="523220"/>
          </a:xfrm>
        </p:grpSpPr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ECB0A09F-6BB9-4B4C-9A38-58BB8FF2596E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" name="Ellipse 50">
              <a:extLst>
                <a:ext uri="{FF2B5EF4-FFF2-40B4-BE49-F238E27FC236}">
                  <a16:creationId xmlns:a16="http://schemas.microsoft.com/office/drawing/2014/main" id="{FC01CE98-2367-469E-95DE-0F094C4C24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3EB8A394-65EF-4CBE-B025-9AF7837E0D7D}"/>
              </a:ext>
            </a:extLst>
          </p:cNvPr>
          <p:cNvGrpSpPr/>
          <p:nvPr/>
        </p:nvGrpSpPr>
        <p:grpSpPr>
          <a:xfrm>
            <a:off x="1291072" y="5081116"/>
            <a:ext cx="504056" cy="523220"/>
            <a:chOff x="5220000" y="2541600"/>
            <a:chExt cx="504056" cy="523220"/>
          </a:xfrm>
        </p:grpSpPr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32A02845-AA14-4F39-AE4F-757DC02E1AD8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4" name="Ellipse 53">
              <a:extLst>
                <a:ext uri="{FF2B5EF4-FFF2-40B4-BE49-F238E27FC236}">
                  <a16:creationId xmlns:a16="http://schemas.microsoft.com/office/drawing/2014/main" id="{2B6F563E-5199-4FC5-9BE2-8A41C26CFC0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6819FAAE-7771-41DC-B2C3-C7F397994E28}"/>
              </a:ext>
            </a:extLst>
          </p:cNvPr>
          <p:cNvGrpSpPr/>
          <p:nvPr/>
        </p:nvGrpSpPr>
        <p:grpSpPr>
          <a:xfrm>
            <a:off x="1788570" y="5463977"/>
            <a:ext cx="504056" cy="523220"/>
            <a:chOff x="5220000" y="2541600"/>
            <a:chExt cx="504056" cy="523220"/>
          </a:xfrm>
        </p:grpSpPr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AEF068BA-2A9D-4A4A-87B5-A92E16DA03C4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7" name="Ellipse 56">
              <a:extLst>
                <a:ext uri="{FF2B5EF4-FFF2-40B4-BE49-F238E27FC236}">
                  <a16:creationId xmlns:a16="http://schemas.microsoft.com/office/drawing/2014/main" id="{600B811A-6953-4B8B-BB33-A5931723D8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89372911-EC40-48E8-A9FD-49C2613B2B95}"/>
              </a:ext>
            </a:extLst>
          </p:cNvPr>
          <p:cNvGrpSpPr/>
          <p:nvPr/>
        </p:nvGrpSpPr>
        <p:grpSpPr>
          <a:xfrm>
            <a:off x="2284445" y="5054080"/>
            <a:ext cx="504056" cy="523220"/>
            <a:chOff x="5220000" y="2541600"/>
            <a:chExt cx="504056" cy="523220"/>
          </a:xfrm>
        </p:grpSpPr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CD28744F-29D0-407C-848C-E6A400CFF4FA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60" name="Ellipse 59">
              <a:extLst>
                <a:ext uri="{FF2B5EF4-FFF2-40B4-BE49-F238E27FC236}">
                  <a16:creationId xmlns:a16="http://schemas.microsoft.com/office/drawing/2014/main" id="{ADC97535-BDF5-49E9-9737-1E3F93D9619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78165F8F-C8AA-45C4-98BA-99D55B34C842}"/>
              </a:ext>
            </a:extLst>
          </p:cNvPr>
          <p:cNvGrpSpPr/>
          <p:nvPr/>
        </p:nvGrpSpPr>
        <p:grpSpPr>
          <a:xfrm>
            <a:off x="2214373" y="5773802"/>
            <a:ext cx="504056" cy="523220"/>
            <a:chOff x="5220000" y="2541600"/>
            <a:chExt cx="504056" cy="523220"/>
          </a:xfrm>
        </p:grpSpPr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2023250C-7280-4BB2-86C0-566CE14C9100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63" name="Ellipse 62">
              <a:extLst>
                <a:ext uri="{FF2B5EF4-FFF2-40B4-BE49-F238E27FC236}">
                  <a16:creationId xmlns:a16="http://schemas.microsoft.com/office/drawing/2014/main" id="{668AE83E-A11F-4AB9-86B1-F41D1A054B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97E75CD1-FF5E-40D5-A844-850305AB7CA0}"/>
              </a:ext>
            </a:extLst>
          </p:cNvPr>
          <p:cNvGrpSpPr/>
          <p:nvPr/>
        </p:nvGrpSpPr>
        <p:grpSpPr>
          <a:xfrm>
            <a:off x="2781943" y="5385529"/>
            <a:ext cx="504056" cy="523220"/>
            <a:chOff x="5220000" y="2541600"/>
            <a:chExt cx="504056" cy="523220"/>
          </a:xfrm>
        </p:grpSpPr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31FBAB21-20DF-4733-B23B-77270D04A101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3B15F867-2C16-45E1-8285-3C035C3CEB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2CB48CDF-4692-46D3-8611-B6B16F34D982}"/>
              </a:ext>
            </a:extLst>
          </p:cNvPr>
          <p:cNvGrpSpPr/>
          <p:nvPr/>
        </p:nvGrpSpPr>
        <p:grpSpPr>
          <a:xfrm>
            <a:off x="3419061" y="5772601"/>
            <a:ext cx="504056" cy="523220"/>
            <a:chOff x="5220000" y="2541600"/>
            <a:chExt cx="504056" cy="523220"/>
          </a:xfrm>
        </p:grpSpPr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75472F77-32E0-40CF-8DE5-263DC9FB9A2D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id="{89FA48D0-0514-4C9B-9E8F-D50D4362FE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7EA3C8C-86ED-4E07-BA8A-7F6F4F0DB590}"/>
              </a:ext>
            </a:extLst>
          </p:cNvPr>
          <p:cNvGrpSpPr/>
          <p:nvPr/>
        </p:nvGrpSpPr>
        <p:grpSpPr>
          <a:xfrm>
            <a:off x="4371721" y="5662725"/>
            <a:ext cx="504056" cy="523220"/>
            <a:chOff x="5220000" y="2541600"/>
            <a:chExt cx="504056" cy="523220"/>
          </a:xfrm>
        </p:grpSpPr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956816C9-6495-4538-863A-4084440F835D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667E1645-0135-461B-8053-1847B531DE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EF052C9B-83B0-4885-9A06-5477511598C3}"/>
              </a:ext>
            </a:extLst>
          </p:cNvPr>
          <p:cNvGrpSpPr/>
          <p:nvPr/>
        </p:nvGrpSpPr>
        <p:grpSpPr>
          <a:xfrm>
            <a:off x="5454786" y="5652162"/>
            <a:ext cx="504056" cy="523220"/>
            <a:chOff x="5220000" y="2541600"/>
            <a:chExt cx="504056" cy="523220"/>
          </a:xfrm>
        </p:grpSpPr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285A68DD-021C-46B6-AF1E-63D7F12112B5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ED74F2D9-F25C-4205-98B1-B72EAA3312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6" name="Groupe 75">
            <a:extLst>
              <a:ext uri="{FF2B5EF4-FFF2-40B4-BE49-F238E27FC236}">
                <a16:creationId xmlns:a16="http://schemas.microsoft.com/office/drawing/2014/main" id="{9EE39A62-6BCD-49DD-ACCA-29172038B53F}"/>
              </a:ext>
            </a:extLst>
          </p:cNvPr>
          <p:cNvGrpSpPr/>
          <p:nvPr/>
        </p:nvGrpSpPr>
        <p:grpSpPr>
          <a:xfrm>
            <a:off x="4612591" y="5088937"/>
            <a:ext cx="504056" cy="523220"/>
            <a:chOff x="5220000" y="2541600"/>
            <a:chExt cx="504056" cy="523220"/>
          </a:xfrm>
        </p:grpSpPr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0901DA94-D422-4600-A8D5-CD4938F61B40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78" name="Ellipse 77">
              <a:extLst>
                <a:ext uri="{FF2B5EF4-FFF2-40B4-BE49-F238E27FC236}">
                  <a16:creationId xmlns:a16="http://schemas.microsoft.com/office/drawing/2014/main" id="{68A603D2-A2D6-4A73-9D29-F293A8E119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B0459385-5103-4D3C-A4FB-BB6DDC676859}"/>
              </a:ext>
            </a:extLst>
          </p:cNvPr>
          <p:cNvGrpSpPr/>
          <p:nvPr/>
        </p:nvGrpSpPr>
        <p:grpSpPr>
          <a:xfrm>
            <a:off x="5924443" y="5096335"/>
            <a:ext cx="504056" cy="523220"/>
            <a:chOff x="5220000" y="2541600"/>
            <a:chExt cx="504056" cy="523220"/>
          </a:xfrm>
        </p:grpSpPr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A29E5BD9-CC42-4BE3-B73F-D79F44C11748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6B0917AE-CF7D-40B5-AD1E-E42852EEA5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2" name="Groupe 81">
            <a:extLst>
              <a:ext uri="{FF2B5EF4-FFF2-40B4-BE49-F238E27FC236}">
                <a16:creationId xmlns:a16="http://schemas.microsoft.com/office/drawing/2014/main" id="{B9229808-A821-4D5E-AD53-F12E6EBF3A73}"/>
              </a:ext>
            </a:extLst>
          </p:cNvPr>
          <p:cNvGrpSpPr/>
          <p:nvPr/>
        </p:nvGrpSpPr>
        <p:grpSpPr>
          <a:xfrm>
            <a:off x="6588224" y="5734281"/>
            <a:ext cx="504056" cy="523220"/>
            <a:chOff x="5220000" y="2541600"/>
            <a:chExt cx="504056" cy="523220"/>
          </a:xfrm>
        </p:grpSpPr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F3296233-0938-4E0E-991E-01B1B4FC616E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EA265CAD-F21A-444B-8545-C37587E077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5" name="Groupe 84">
            <a:extLst>
              <a:ext uri="{FF2B5EF4-FFF2-40B4-BE49-F238E27FC236}">
                <a16:creationId xmlns:a16="http://schemas.microsoft.com/office/drawing/2014/main" id="{2B5DD10A-8DD6-4EB6-9723-9A14BFC0868C}"/>
              </a:ext>
            </a:extLst>
          </p:cNvPr>
          <p:cNvGrpSpPr/>
          <p:nvPr/>
        </p:nvGrpSpPr>
        <p:grpSpPr>
          <a:xfrm>
            <a:off x="3942281" y="5399214"/>
            <a:ext cx="504056" cy="523220"/>
            <a:chOff x="5220000" y="2541600"/>
            <a:chExt cx="504056" cy="523220"/>
          </a:xfrm>
        </p:grpSpPr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39B8F197-D54D-4540-9341-2F6920C4E8DB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87" name="Ellipse 86">
              <a:extLst>
                <a:ext uri="{FF2B5EF4-FFF2-40B4-BE49-F238E27FC236}">
                  <a16:creationId xmlns:a16="http://schemas.microsoft.com/office/drawing/2014/main" id="{C4880218-1543-4DA8-B765-F04EA80248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4832FFB7-DB9C-4DBB-9C7E-465ACE947EDD}"/>
              </a:ext>
            </a:extLst>
          </p:cNvPr>
          <p:cNvGrpSpPr/>
          <p:nvPr/>
        </p:nvGrpSpPr>
        <p:grpSpPr>
          <a:xfrm>
            <a:off x="6978320" y="5385529"/>
            <a:ext cx="504056" cy="523220"/>
            <a:chOff x="5220000" y="2541600"/>
            <a:chExt cx="504056" cy="523220"/>
          </a:xfrm>
        </p:grpSpPr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42981776-391E-4E4E-A707-0C9202923460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B574A6B0-3886-43FB-95B8-10C50DC9A00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id="{CC960925-CBB3-4F64-96F0-CBBC97D7DB17}"/>
              </a:ext>
            </a:extLst>
          </p:cNvPr>
          <p:cNvGrpSpPr/>
          <p:nvPr/>
        </p:nvGrpSpPr>
        <p:grpSpPr>
          <a:xfrm>
            <a:off x="7229147" y="5045583"/>
            <a:ext cx="504056" cy="523220"/>
            <a:chOff x="5220000" y="2541600"/>
            <a:chExt cx="504056" cy="523220"/>
          </a:xfrm>
        </p:grpSpPr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F007C833-826E-40D1-9154-DEDE5D4FAC53}"/>
                </a:ext>
              </a:extLst>
            </p:cNvPr>
            <p:cNvSpPr txBox="1"/>
            <p:nvPr/>
          </p:nvSpPr>
          <p:spPr>
            <a:xfrm>
              <a:off x="5220000" y="254160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005868FC-D0C3-4766-A673-8D878FAF6C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2080" y="2708920"/>
              <a:ext cx="219752" cy="2197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741A59F4-AF65-4711-986B-AF982956ECAE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Processus de transport de matière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DEE7D029-226B-4297-B29C-7BFFC173DD97}"/>
              </a:ext>
            </a:extLst>
          </p:cNvPr>
          <p:cNvGrpSpPr/>
          <p:nvPr/>
        </p:nvGrpSpPr>
        <p:grpSpPr>
          <a:xfrm>
            <a:off x="3851920" y="4615200"/>
            <a:ext cx="1480486" cy="506421"/>
            <a:chOff x="3851920" y="4615200"/>
            <a:chExt cx="1480486" cy="5064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ZoneTexte 95">
                  <a:extLst>
                    <a:ext uri="{FF2B5EF4-FFF2-40B4-BE49-F238E27FC236}">
                      <a16:creationId xmlns:a16="http://schemas.microsoft.com/office/drawing/2014/main" id="{90750E32-B274-4A27-9B4B-83499F9A3619}"/>
                    </a:ext>
                  </a:extLst>
                </p:cNvPr>
                <p:cNvSpPr txBox="1"/>
                <p:nvPr/>
              </p:nvSpPr>
              <p:spPr>
                <a:xfrm>
                  <a:off x="4022230" y="4615200"/>
                  <a:ext cx="1296144" cy="5064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fr-FR" sz="2400" b="1" dirty="0"/>
                </a:p>
              </p:txBody>
            </p:sp>
          </mc:Choice>
          <mc:Fallback xmlns="">
            <p:sp>
              <p:nvSpPr>
                <p:cNvPr id="217" name="ZoneTexte 216">
                  <a:extLst>
                    <a:ext uri="{FF2B5EF4-FFF2-40B4-BE49-F238E27FC236}">
                      <a16:creationId xmlns:a16="http://schemas.microsoft.com/office/drawing/2014/main" id="{D372EEE1-C31A-43F5-910B-6AAAEF14EC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2230" y="4615200"/>
                  <a:ext cx="1296144" cy="50642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7" name="Connecteur droit avec flèche 96">
              <a:extLst>
                <a:ext uri="{FF2B5EF4-FFF2-40B4-BE49-F238E27FC236}">
                  <a16:creationId xmlns:a16="http://schemas.microsoft.com/office/drawing/2014/main" id="{84D72811-0D5E-40CC-B2B2-818F809FC6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51920" y="5068800"/>
              <a:ext cx="1480486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C7E6DD13-2213-4CEC-86EB-D06E90495698}"/>
              </a:ext>
            </a:extLst>
          </p:cNvPr>
          <p:cNvSpPr/>
          <p:nvPr/>
        </p:nvSpPr>
        <p:spPr>
          <a:xfrm>
            <a:off x="1259632" y="2924944"/>
            <a:ext cx="6480720" cy="10650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Ellipse 98">
            <a:extLst>
              <a:ext uri="{FF2B5EF4-FFF2-40B4-BE49-F238E27FC236}">
                <a16:creationId xmlns:a16="http://schemas.microsoft.com/office/drawing/2014/main" id="{AB3B39DD-1249-4599-9B08-98646A92CEB9}"/>
              </a:ext>
            </a:extLst>
          </p:cNvPr>
          <p:cNvSpPr>
            <a:spLocks noChangeAspect="1"/>
          </p:cNvSpPr>
          <p:nvPr/>
        </p:nvSpPr>
        <p:spPr>
          <a:xfrm>
            <a:off x="1922400" y="321120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Ellipse 99">
            <a:extLst>
              <a:ext uri="{FF2B5EF4-FFF2-40B4-BE49-F238E27FC236}">
                <a16:creationId xmlns:a16="http://schemas.microsoft.com/office/drawing/2014/main" id="{142752FB-ACB4-4DC8-B806-31ED267F5135}"/>
              </a:ext>
            </a:extLst>
          </p:cNvPr>
          <p:cNvSpPr>
            <a:spLocks noChangeAspect="1"/>
          </p:cNvSpPr>
          <p:nvPr/>
        </p:nvSpPr>
        <p:spPr>
          <a:xfrm>
            <a:off x="1316790" y="2996952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>
            <a:extLst>
              <a:ext uri="{FF2B5EF4-FFF2-40B4-BE49-F238E27FC236}">
                <a16:creationId xmlns:a16="http://schemas.microsoft.com/office/drawing/2014/main" id="{A8C5319C-8732-4752-97AA-62DBE032E224}"/>
              </a:ext>
            </a:extLst>
          </p:cNvPr>
          <p:cNvSpPr>
            <a:spLocks noChangeAspect="1"/>
          </p:cNvSpPr>
          <p:nvPr/>
        </p:nvSpPr>
        <p:spPr>
          <a:xfrm>
            <a:off x="1403648" y="3239061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>
            <a:extLst>
              <a:ext uri="{FF2B5EF4-FFF2-40B4-BE49-F238E27FC236}">
                <a16:creationId xmlns:a16="http://schemas.microsoft.com/office/drawing/2014/main" id="{58330D73-B2FD-466E-BEE8-162976F0A42E}"/>
              </a:ext>
            </a:extLst>
          </p:cNvPr>
          <p:cNvSpPr>
            <a:spLocks noChangeAspect="1"/>
          </p:cNvSpPr>
          <p:nvPr/>
        </p:nvSpPr>
        <p:spPr>
          <a:xfrm>
            <a:off x="1316790" y="347400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Ellipse 102">
            <a:extLst>
              <a:ext uri="{FF2B5EF4-FFF2-40B4-BE49-F238E27FC236}">
                <a16:creationId xmlns:a16="http://schemas.microsoft.com/office/drawing/2014/main" id="{0E5CDED1-E2E7-471C-B7AF-E78F0E065A5E}"/>
              </a:ext>
            </a:extLst>
          </p:cNvPr>
          <p:cNvSpPr>
            <a:spLocks noChangeAspect="1"/>
          </p:cNvSpPr>
          <p:nvPr/>
        </p:nvSpPr>
        <p:spPr>
          <a:xfrm>
            <a:off x="1582904" y="2985524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>
            <a:extLst>
              <a:ext uri="{FF2B5EF4-FFF2-40B4-BE49-F238E27FC236}">
                <a16:creationId xmlns:a16="http://schemas.microsoft.com/office/drawing/2014/main" id="{281244C7-F167-4E4A-9601-458084C9E144}"/>
              </a:ext>
            </a:extLst>
          </p:cNvPr>
          <p:cNvSpPr>
            <a:spLocks noChangeAspect="1"/>
          </p:cNvSpPr>
          <p:nvPr/>
        </p:nvSpPr>
        <p:spPr>
          <a:xfrm>
            <a:off x="1575376" y="3487504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Ellipse 104">
            <a:extLst>
              <a:ext uri="{FF2B5EF4-FFF2-40B4-BE49-F238E27FC236}">
                <a16:creationId xmlns:a16="http://schemas.microsoft.com/office/drawing/2014/main" id="{E2E74F1B-E14D-42A4-98A0-EA73FB4F69BF}"/>
              </a:ext>
            </a:extLst>
          </p:cNvPr>
          <p:cNvSpPr>
            <a:spLocks noChangeAspect="1"/>
          </p:cNvSpPr>
          <p:nvPr/>
        </p:nvSpPr>
        <p:spPr>
          <a:xfrm>
            <a:off x="1361212" y="3728419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Ellipse 105">
            <a:extLst>
              <a:ext uri="{FF2B5EF4-FFF2-40B4-BE49-F238E27FC236}">
                <a16:creationId xmlns:a16="http://schemas.microsoft.com/office/drawing/2014/main" id="{3F9FFEB3-614B-4A17-8019-F26534A63E7A}"/>
              </a:ext>
            </a:extLst>
          </p:cNvPr>
          <p:cNvSpPr>
            <a:spLocks noChangeAspect="1"/>
          </p:cNvSpPr>
          <p:nvPr/>
        </p:nvSpPr>
        <p:spPr>
          <a:xfrm>
            <a:off x="1659600" y="3237441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>
            <a:extLst>
              <a:ext uri="{FF2B5EF4-FFF2-40B4-BE49-F238E27FC236}">
                <a16:creationId xmlns:a16="http://schemas.microsoft.com/office/drawing/2014/main" id="{CCB042B2-0C39-4C79-9B0F-5423D6437467}"/>
              </a:ext>
            </a:extLst>
          </p:cNvPr>
          <p:cNvSpPr>
            <a:spLocks noChangeAspect="1"/>
          </p:cNvSpPr>
          <p:nvPr/>
        </p:nvSpPr>
        <p:spPr>
          <a:xfrm>
            <a:off x="1611727" y="3728419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Ellipse 107">
            <a:extLst>
              <a:ext uri="{FF2B5EF4-FFF2-40B4-BE49-F238E27FC236}">
                <a16:creationId xmlns:a16="http://schemas.microsoft.com/office/drawing/2014/main" id="{E3860B59-AA56-4E3B-B402-47C0333D59E2}"/>
              </a:ext>
            </a:extLst>
          </p:cNvPr>
          <p:cNvSpPr>
            <a:spLocks noChangeAspect="1"/>
          </p:cNvSpPr>
          <p:nvPr/>
        </p:nvSpPr>
        <p:spPr>
          <a:xfrm>
            <a:off x="1835696" y="3465673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Ellipse 108">
            <a:extLst>
              <a:ext uri="{FF2B5EF4-FFF2-40B4-BE49-F238E27FC236}">
                <a16:creationId xmlns:a16="http://schemas.microsoft.com/office/drawing/2014/main" id="{7349CCAF-BFEC-4A30-80C0-B63063C1DCF0}"/>
              </a:ext>
            </a:extLst>
          </p:cNvPr>
          <p:cNvSpPr>
            <a:spLocks noChangeAspect="1"/>
          </p:cNvSpPr>
          <p:nvPr/>
        </p:nvSpPr>
        <p:spPr>
          <a:xfrm>
            <a:off x="1852468" y="297000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Ellipse 109">
            <a:extLst>
              <a:ext uri="{FF2B5EF4-FFF2-40B4-BE49-F238E27FC236}">
                <a16:creationId xmlns:a16="http://schemas.microsoft.com/office/drawing/2014/main" id="{E2B033A0-9B6B-4262-B50A-0DFC0CE29D66}"/>
              </a:ext>
            </a:extLst>
          </p:cNvPr>
          <p:cNvSpPr>
            <a:spLocks noChangeAspect="1"/>
          </p:cNvSpPr>
          <p:nvPr/>
        </p:nvSpPr>
        <p:spPr>
          <a:xfrm>
            <a:off x="1865530" y="3718777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Ellipse 110">
            <a:extLst>
              <a:ext uri="{FF2B5EF4-FFF2-40B4-BE49-F238E27FC236}">
                <a16:creationId xmlns:a16="http://schemas.microsoft.com/office/drawing/2014/main" id="{EE95217E-5EF4-454F-B12B-BB608EAF68B7}"/>
              </a:ext>
            </a:extLst>
          </p:cNvPr>
          <p:cNvSpPr>
            <a:spLocks noChangeAspect="1"/>
          </p:cNvSpPr>
          <p:nvPr/>
        </p:nvSpPr>
        <p:spPr>
          <a:xfrm>
            <a:off x="2136773" y="3718777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Ellipse 111">
            <a:extLst>
              <a:ext uri="{FF2B5EF4-FFF2-40B4-BE49-F238E27FC236}">
                <a16:creationId xmlns:a16="http://schemas.microsoft.com/office/drawing/2014/main" id="{EDB305B0-7F15-439A-B0B7-07E4D24AA78E}"/>
              </a:ext>
            </a:extLst>
          </p:cNvPr>
          <p:cNvSpPr>
            <a:spLocks noChangeAspect="1"/>
          </p:cNvSpPr>
          <p:nvPr/>
        </p:nvSpPr>
        <p:spPr>
          <a:xfrm>
            <a:off x="2102400" y="344880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Ellipse 112">
            <a:extLst>
              <a:ext uri="{FF2B5EF4-FFF2-40B4-BE49-F238E27FC236}">
                <a16:creationId xmlns:a16="http://schemas.microsoft.com/office/drawing/2014/main" id="{100ACBD3-7C11-4F41-BCEC-590C6CB2AEEE}"/>
              </a:ext>
            </a:extLst>
          </p:cNvPr>
          <p:cNvSpPr>
            <a:spLocks noChangeAspect="1"/>
          </p:cNvSpPr>
          <p:nvPr/>
        </p:nvSpPr>
        <p:spPr>
          <a:xfrm>
            <a:off x="2093928" y="296280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Ellipse 113">
            <a:extLst>
              <a:ext uri="{FF2B5EF4-FFF2-40B4-BE49-F238E27FC236}">
                <a16:creationId xmlns:a16="http://schemas.microsoft.com/office/drawing/2014/main" id="{F1A475C8-DFD2-4654-8638-D00C7B1A651B}"/>
              </a:ext>
            </a:extLst>
          </p:cNvPr>
          <p:cNvSpPr>
            <a:spLocks noChangeAspect="1"/>
          </p:cNvSpPr>
          <p:nvPr/>
        </p:nvSpPr>
        <p:spPr>
          <a:xfrm>
            <a:off x="2169444" y="3208750"/>
            <a:ext cx="219752" cy="219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477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420"/>
    </mc:Choice>
    <mc:Fallback xmlns="">
      <p:transition spd="slow" advTm="1764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57326 -0.00278 " pathEditMode="relative" rAng="0" ptsTypes="AA">
                                      <p:cBhvr>
                                        <p:cTn id="54" dur="33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13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0.53004 0.00185 " pathEditMode="relative" rAng="0" ptsTypes="AA">
                                      <p:cBhvr>
                                        <p:cTn id="56" dur="36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93" y="9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0.525 -0.00532 " pathEditMode="relative" rAng="0" ptsTypes="AA">
                                      <p:cBhvr>
                                        <p:cTn id="58" dur="3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50" y="-27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7 0 L 0.46111 0.00162 " pathEditMode="relative" rAng="0" ptsTypes="AA">
                                      <p:cBhvr>
                                        <p:cTn id="60" dur="32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69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22222E-6 -3.33333E-6 L 0.4125 -0.00208 " pathEditMode="relative" rAng="0" ptsTypes="AA">
                                      <p:cBhvr>
                                        <p:cTn id="62" dur="32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25" y="-11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3.61111E-6 3.7037E-6 L 0.35816 -0.00278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99" y="-13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2.22222E-6 7.40741E-7 L 0.28229 -0.00116 " pathEditMode="relative" rAng="0" ptsTypes="AA">
                                      <p:cBhvr>
                                        <p:cTn id="66" dur="3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15" y="-6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44444E-6 -2.22222E-6 L 0.27483 -0.00208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33" y="-11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4.07407E-6 L 0.40348 0.00255 " pathEditMode="relative" rAng="0" ptsTypes="AA">
                                      <p:cBhvr>
                                        <p:cTn id="70" dur="32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74" y="11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2.77778E-6 -2.96296E-6 L 0.22431 -0.00486 " pathEditMode="relative" rAng="0" ptsTypes="AA">
                                      <p:cBhvr>
                                        <p:cTn id="72" dur="3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15" y="-25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5.55556E-7 1.11111E-6 L 0.15712 -0.00162 " pathEditMode="relative" rAng="0" ptsTypes="AA">
                                      <p:cBhvr>
                                        <p:cTn id="74" dur="2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47" y="-9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38889E-6 2.96296E-6 L 0.2059 -0.00162 " pathEditMode="relative" rAng="0" ptsTypes="AA">
                                      <p:cBhvr>
                                        <p:cTn id="76" dur="2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95" y="-9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animMotion origin="layout" path="M -1.38889E-6 -4.44444E-6 L 0.09827 -0.00324 " pathEditMode="relative" rAng="0" ptsTypes="AA">
                                      <p:cBhvr>
                                        <p:cTn id="78" dur="22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-16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2.77778E-6 -3.7037E-6 L 0.1592 -0.00324 " pathEditMode="relative" rAng="0" ptsTypes="AA">
                                      <p:cBhvr>
                                        <p:cTn id="80" dur="18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-162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3.88889E-6 -2.22222E-6 L 0.05521 -0.0013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7" y="-4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77778E-6 7.40741E-7 L 0.02917 -0.0016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04792 0.00069 " pathEditMode="relative" rAng="0" ptsTypes="AA">
                                      <p:cBhvr>
                                        <p:cTn id="162" dur="17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23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4.44444E-6 -2.59259E-6 L 0.02048 -2.59259E-6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" y="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7 4.44444E-6 L 0.09097 -0.00325 " pathEditMode="relative" rAng="0" ptsTypes="AA">
                                      <p:cBhvr>
                                        <p:cTn id="166" dur="19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-162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2.77778E-6 0 L 0.13767 -0.00208 " pathEditMode="relative" rAng="0" ptsTypes="AA">
                                      <p:cBhvr>
                                        <p:cTn id="168" dur="17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16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1.94444E-6 1.48148E-6 L 0.19097 -0.00093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49" y="-46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0034 -2.59259E-6 L 0.25764 -0.00231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9" y="-116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4.44444E-6 1.11111E-6 L 0.28576 -0.00046 " pathEditMode="relative" rAng="0" ptsTypes="AA">
                                      <p:cBhvr>
                                        <p:cTn id="174" dur="22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88" y="-23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-2.96296E-6 L 0.35625 -0.00162 " pathEditMode="relative" rAng="0" ptsTypes="AA">
                                      <p:cBhvr>
                                        <p:cTn id="176" dur="2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12" y="-93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1.11111E-6 -1.11111E-6 L 0.36962 0.00208 " pathEditMode="relative" rAng="0" ptsTypes="AA">
                                      <p:cBhvr>
                                        <p:cTn id="178" dur="2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72" y="93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8.33333E-7 3.7037E-7 L 0.45886 3.7037E-7 " pathEditMode="relative" rAng="0" ptsTypes="AA">
                                      <p:cBhvr>
                                        <p:cTn id="180" dur="24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0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0 L 0.48594 -0.00116 " pathEditMode="relative" rAng="0" ptsTypes="AA">
                                      <p:cBhvr>
                                        <p:cTn id="182" dur="2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-69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1.94444E-6 -2.59259E-6 L 0.4783 -0.00578 " pathEditMode="relative" rAng="0" ptsTypes="AA">
                                      <p:cBhvr>
                                        <p:cTn id="184" dur="28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-301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2.77778E-7 -2.22222E-6 L 0.54184 -0.00764 " pathEditMode="relative" rAng="0" ptsTypes="AA">
                                      <p:cBhvr>
                                        <p:cTn id="186" dur="31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3" y="-394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556E-17 4.81481E-6 L 0.56736 -0.00093 " pathEditMode="relative" rAng="0" ptsTypes="AA">
                                      <p:cBhvr>
                                        <p:cTn id="188" dur="32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68" y="-46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44444E-6 -4.81481E-6 L 0.5526 -0.00115 " pathEditMode="relative" rAng="0" ptsTypes="AA">
                                      <p:cBhvr>
                                        <p:cTn id="190" dur="3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22" y="-69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3.33333E-6 L -0.06059 -3.33333E-6 " pathEditMode="relative" rAng="0" ptsTypes="AA">
                                      <p:cBhvr>
                                        <p:cTn id="19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0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2.96296E-6 L -0.0618 -0.00023 " pathEditMode="relative" rAng="0" ptsTypes="AA">
                                      <p:cBhvr>
                                        <p:cTn id="194" dur="1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0" y="-23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3.7037E-6 L -0.11233 0.00162 " pathEditMode="relative" rAng="0" ptsTypes="AA">
                                      <p:cBhvr>
                                        <p:cTn id="196" dur="16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69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3.7037E-7 L -0.14375 0.00486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87" y="231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1.85185E-6 L -0.14827 0.00254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13" y="116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3.88889E-6 1.85185E-6 L -0.19566 -0.00209 " pathEditMode="relative" rAng="0" ptsTypes="AA">
                                      <p:cBhvr>
                                        <p:cTn id="202" dur="2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92" y="-116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2.77778E-7 -1.11111E-6 L -0.24792 0.00185 " pathEditMode="relative" rAng="0" ptsTypes="AA">
                                      <p:cBhvr>
                                        <p:cTn id="204" dur="27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96" y="93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3.61111E-6 1.85185E-6 L -0.25243 0.00463 " pathEditMode="relative" rAng="0" ptsTypes="AA">
                                      <p:cBhvr>
                                        <p:cTn id="206" dur="2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22" y="231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4.44444E-6 2.22222E-6 L -0.33125 -0.00047 " pathEditMode="relative" rAng="0" ptsTypes="AA">
                                      <p:cBhvr>
                                        <p:cTn id="208" dur="29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63" y="-23"/>
                                    </p:animMotion>
                                  </p:childTnLst>
                                </p:cTn>
                              </p:par>
                              <p:par>
                                <p:cTn id="209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2.5E-6 -2.96296E-6 L -0.33646 0.00139 " pathEditMode="relative" rAng="0" ptsTypes="AA">
                                      <p:cBhvr>
                                        <p:cTn id="210" dur="3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23" y="69"/>
                                    </p:animMotion>
                                  </p:childTnLst>
                                </p:cTn>
                              </p:par>
                              <p:par>
                                <p:cTn id="211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1.11111E-6 -1.48148E-6 L -0.36476 0.00255 " pathEditMode="relative" rAng="0" ptsTypes="AA">
                                      <p:cBhvr>
                                        <p:cTn id="212" dur="3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47" y="116"/>
                                    </p:animMotion>
                                  </p:childTnLst>
                                </p:cTn>
                              </p:par>
                              <p:par>
                                <p:cTn id="213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4.72222E-6 -3.33333E-6 L -0.49445 -0.00972 " pathEditMode="relative" rAng="0" ptsTypes="AA">
                                      <p:cBhvr>
                                        <p:cTn id="214" dur="3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22" y="-486"/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3.88889E-6 3.7037E-7 L -0.42812 0.00347 " pathEditMode="relative" rAng="0" ptsTypes="AA">
                                      <p:cBhvr>
                                        <p:cTn id="216" dur="3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06" y="162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2.22222E-6 4.44444E-6 L -0.59114 0.01018 " pathEditMode="relative" rAng="0" ptsTypes="AA">
                                      <p:cBhvr>
                                        <p:cTn id="218" dur="36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66" y="509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1.38889E-6 4.07407E-6 L -0.5283 0.00555 " pathEditMode="relative" rAng="0" ptsTypes="AA">
                                      <p:cBhvr>
                                        <p:cTn id="220" dur="39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24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8" grpId="0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D65A5C5-214D-4A89-9779-5B5C47DBC5A8}"/>
              </a:ext>
            </a:extLst>
          </p:cNvPr>
          <p:cNvSpPr txBox="1"/>
          <p:nvPr/>
        </p:nvSpPr>
        <p:spPr>
          <a:xfrm>
            <a:off x="0" y="764704"/>
            <a:ext cx="91440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Quand un mécanisme chimique comporte plusieurs étapes successives, la vitesse globale de la réaction est déterminée par l’étape la plus lente (étape cinétiquement déterminante).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Dans les réactions électrochimiques simples, la vitesse peut être limitée soit par le transfert de charge, soit par le transport de matière.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- Si pour un système (O/R) le transfert de charge est rapide et le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transport de matière plus lent, le courant mesuré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est contrôlé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par le transport de matière.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Dans ce cas on dit que le système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(O/R) est rapide (ou </a:t>
            </a:r>
            <a:r>
              <a:rPr lang="fr-F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électrochimiquement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réversible).</a:t>
            </a:r>
            <a:endParaRPr lang="fr-F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fr-F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- Si pour un système (O/R) le transport de matière est rapide et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le transfert de charge plus lent, le courant mesuré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est contrôlé</a:t>
            </a:r>
          </a:p>
          <a:p>
            <a:pPr lvl="1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par le transfert de charge.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Dans ce cas on dit que le système</a:t>
            </a:r>
          </a:p>
          <a:p>
            <a:pPr lvl="1"/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(O/R) est lent (ou </a:t>
            </a:r>
            <a:r>
              <a:rPr lang="fr-F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électrochimiquement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irréversible).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Dans la suite, on va apprendre à identifier les couples rapides et lents.</a:t>
            </a:r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7254BEF-671F-4D82-99B7-5F4D2516B233}"/>
              </a:ext>
            </a:extLst>
          </p:cNvPr>
          <p:cNvSpPr txBox="1"/>
          <p:nvPr/>
        </p:nvSpPr>
        <p:spPr>
          <a:xfrm>
            <a:off x="0" y="11663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CC"/>
                </a:solidFill>
              </a:rPr>
              <a:t>Systèmes rapides et lents</a:t>
            </a:r>
            <a:endParaRPr lang="fr-FR" sz="3200" i="1" baseline="-25000" dirty="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2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435"/>
    </mc:Choice>
    <mc:Fallback xmlns="">
      <p:transition spd="slow" advTm="1054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75AEDD-3825-47FC-B11C-AC93E9A6FCF7}"/>
              </a:ext>
            </a:extLst>
          </p:cNvPr>
          <p:cNvSpPr/>
          <p:nvPr/>
        </p:nvSpPr>
        <p:spPr>
          <a:xfrm>
            <a:off x="0" y="727531"/>
            <a:ext cx="9144000" cy="54476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Chapitre</a:t>
            </a:r>
            <a:r>
              <a:rPr lang="en-US" sz="4000" dirty="0">
                <a:solidFill>
                  <a:srgbClr val="0000CC"/>
                </a:solidFill>
              </a:rPr>
              <a:t> 3: </a:t>
            </a:r>
            <a:r>
              <a:rPr lang="en-US" sz="4000" dirty="0" err="1">
                <a:solidFill>
                  <a:srgbClr val="0000CC"/>
                </a:solidFill>
              </a:rPr>
              <a:t>Cinétique</a:t>
            </a:r>
            <a:r>
              <a:rPr lang="en-US" sz="4000" dirty="0">
                <a:solidFill>
                  <a:srgbClr val="0000CC"/>
                </a:solidFill>
              </a:rPr>
              <a:t> des </a:t>
            </a:r>
            <a:r>
              <a:rPr lang="en-US" sz="4000" dirty="0" err="1">
                <a:solidFill>
                  <a:srgbClr val="0000CC"/>
                </a:solidFill>
              </a:rPr>
              <a:t>réactions</a:t>
            </a:r>
            <a:endParaRPr lang="en-US" sz="4000" dirty="0">
              <a:solidFill>
                <a:srgbClr val="0000CC"/>
              </a:solidFill>
            </a:endParaRPr>
          </a:p>
          <a:p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électrochimiques</a:t>
            </a:r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endParaRPr lang="en-US" sz="4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3.1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définition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et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mesure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des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vitesses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de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réaction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aux</a:t>
            </a: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      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électrodes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rgbClr val="0000CC"/>
                </a:solidFill>
              </a:rPr>
              <a:t>     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3.2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systèmes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électrochimiques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rapides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et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lents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</a:t>
            </a:r>
            <a:r>
              <a:rPr lang="en-US" sz="3000" dirty="0">
                <a:solidFill>
                  <a:srgbClr val="0000CC"/>
                </a:solidFill>
              </a:rPr>
              <a:t>3.3 </a:t>
            </a:r>
            <a:r>
              <a:rPr lang="en-US" sz="3000" dirty="0" err="1">
                <a:solidFill>
                  <a:srgbClr val="0000CC"/>
                </a:solidFill>
              </a:rPr>
              <a:t>facteurs</a:t>
            </a:r>
            <a:r>
              <a:rPr lang="en-US" sz="3000" dirty="0">
                <a:solidFill>
                  <a:srgbClr val="0000CC"/>
                </a:solidFill>
              </a:rPr>
              <a:t> </a:t>
            </a:r>
            <a:r>
              <a:rPr lang="en-US" sz="3000" dirty="0" err="1">
                <a:solidFill>
                  <a:srgbClr val="0000CC"/>
                </a:solidFill>
              </a:rPr>
              <a:t>influençant</a:t>
            </a:r>
            <a:r>
              <a:rPr lang="en-US" sz="3000" dirty="0">
                <a:solidFill>
                  <a:srgbClr val="0000CC"/>
                </a:solidFill>
              </a:rPr>
              <a:t> la </a:t>
            </a:r>
            <a:r>
              <a:rPr lang="en-US" sz="3000" dirty="0" err="1">
                <a:solidFill>
                  <a:srgbClr val="0000CC"/>
                </a:solidFill>
              </a:rPr>
              <a:t>vitesse</a:t>
            </a:r>
            <a:r>
              <a:rPr lang="en-US" sz="3000" dirty="0">
                <a:solidFill>
                  <a:srgbClr val="0000CC"/>
                </a:solidFill>
              </a:rPr>
              <a:t> des </a:t>
            </a:r>
            <a:r>
              <a:rPr lang="en-US" sz="3000" dirty="0" err="1">
                <a:solidFill>
                  <a:srgbClr val="0000CC"/>
                </a:solidFill>
              </a:rPr>
              <a:t>réactions</a:t>
            </a:r>
            <a:r>
              <a:rPr lang="en-US" sz="3000" dirty="0">
                <a:solidFill>
                  <a:srgbClr val="0000CC"/>
                </a:solidFill>
              </a:rPr>
              <a:t> aux</a:t>
            </a:r>
          </a:p>
          <a:p>
            <a:r>
              <a:rPr lang="en-US" sz="3000" dirty="0">
                <a:solidFill>
                  <a:srgbClr val="0000CC"/>
                </a:solidFill>
              </a:rPr>
              <a:t>           </a:t>
            </a:r>
            <a:r>
              <a:rPr lang="en-US" sz="3000" dirty="0" err="1">
                <a:solidFill>
                  <a:srgbClr val="0000CC"/>
                </a:solidFill>
              </a:rPr>
              <a:t>électrodes</a:t>
            </a:r>
            <a:endParaRPr lang="en-US" sz="3000" dirty="0">
              <a:solidFill>
                <a:srgbClr val="0000CC"/>
              </a:solidFill>
            </a:endParaRPr>
          </a:p>
          <a:p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    3.4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courbes</a:t>
            </a:r>
            <a:r>
              <a:rPr lang="en-US" sz="3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bg1">
                    <a:lumMod val="75000"/>
                  </a:schemeClr>
                </a:solidFill>
              </a:rPr>
              <a:t>intensité-potentiel</a:t>
            </a:r>
            <a:endParaRPr lang="en-US" sz="30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1DA3E33E-CB37-4846-A3FB-241ABBF0E431}"/>
              </a:ext>
            </a:extLst>
          </p:cNvPr>
          <p:cNvCxnSpPr/>
          <p:nvPr/>
        </p:nvCxnSpPr>
        <p:spPr>
          <a:xfrm>
            <a:off x="179512" y="2564904"/>
            <a:ext cx="8784976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96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54"/>
    </mc:Choice>
    <mc:Fallback xmlns="">
      <p:transition spd="slow" advTm="785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1.3|53.5|6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5.5|26.1|7.5|1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0.2|1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2|45.5|21.1|23.3|19|2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0.9|5.6|13.4|10.2|54.1|12.7|9.1|3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2|13.4|7.7|27|2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1.9|4.6|18.9|89.2|2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29.2|40.7|45.9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21268</TotalTime>
  <Words>1211</Words>
  <Application>Microsoft Office PowerPoint</Application>
  <PresentationFormat>Affichage à l'écran (4:3)</PresentationFormat>
  <Paragraphs>194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Fred</dc:creator>
  <cp:lastModifiedBy>Samuel Schott</cp:lastModifiedBy>
  <cp:revision>944</cp:revision>
  <dcterms:created xsi:type="dcterms:W3CDTF">2015-02-23T14:23:37Z</dcterms:created>
  <dcterms:modified xsi:type="dcterms:W3CDTF">2023-05-28T08:18:27Z</dcterms:modified>
</cp:coreProperties>
</file>