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9" r:id="rId4"/>
    <p:sldId id="277" r:id="rId5"/>
    <p:sldId id="258" r:id="rId6"/>
    <p:sldId id="278" r:id="rId7"/>
    <p:sldId id="279" r:id="rId8"/>
    <p:sldId id="280" r:id="rId9"/>
    <p:sldId id="265" r:id="rId10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Style moyen 2 - Accentuation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58" d="100"/>
          <a:sy n="58" d="100"/>
        </p:scale>
        <p:origin x="92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F8DF5F-AFA3-461D-8148-72686C009F38}" type="datetimeFigureOut">
              <a:rPr lang="fr-FR" smtClean="0"/>
              <a:t>04/06/2026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1D9C66-4720-4951-B7A5-37E4457F9DF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926386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DB5ABF1-B44F-46D5-AFDD-419FDA7610B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ln w="28575">
            <a:solidFill>
              <a:schemeClr val="accent6"/>
            </a:solidFill>
          </a:ln>
        </p:spPr>
        <p:txBody>
          <a:bodyPr anchor="ctr"/>
          <a:lstStyle>
            <a:lvl1pPr algn="ctr">
              <a:defRPr sz="5000"/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A0337B58-037A-4AD0-9DCC-EA9A7373CF9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342900" indent="-342900" algn="l">
              <a:buFont typeface="Arial" panose="020B0604020202020204" pitchFamily="34" charset="0"/>
              <a:buChar char="•"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dirty="0"/>
              <a:t>Modifiez le style des sous-titres du masque</a:t>
            </a:r>
          </a:p>
        </p:txBody>
      </p:sp>
    </p:spTree>
    <p:extLst>
      <p:ext uri="{BB962C8B-B14F-4D97-AF65-F5344CB8AC3E}">
        <p14:creationId xmlns:p14="http://schemas.microsoft.com/office/powerpoint/2010/main" val="35819490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FFF1ED6-551A-4704-996D-6824A20910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5280" y="365125"/>
            <a:ext cx="11572240" cy="661035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225EDDD-57AE-4F52-A328-5D2E61AF6A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5280" y="1391922"/>
            <a:ext cx="11572240" cy="4785041"/>
          </a:xfrm>
        </p:spPr>
        <p:txBody>
          <a:bodyPr>
            <a:normAutofit/>
          </a:bodyPr>
          <a:lstStyle>
            <a:lvl1pPr marL="355600" indent="-355600">
              <a:buClr>
                <a:schemeClr val="accent6"/>
              </a:buClr>
              <a:buFont typeface="Wingdings" panose="05000000000000000000" pitchFamily="2" charset="2"/>
              <a:buChar char="ü"/>
              <a:defRPr sz="2200" b="1"/>
            </a:lvl1pPr>
            <a:lvl2pPr marL="803275" indent="-346075">
              <a:buClr>
                <a:schemeClr val="accent6"/>
              </a:buClr>
              <a:buFont typeface="Courier New" panose="02070309020205020404" pitchFamily="49" charset="0"/>
              <a:buChar char="o"/>
              <a:defRPr sz="2200"/>
            </a:lvl2pPr>
            <a:lvl3pPr marL="1260475" indent="-346075">
              <a:buClr>
                <a:schemeClr val="accent6"/>
              </a:buClr>
              <a:buFont typeface="Arial" panose="020B0604020202020204" pitchFamily="34" charset="0"/>
              <a:buChar char="•"/>
              <a:defRPr sz="2200"/>
            </a:lvl3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</p:txBody>
      </p:sp>
      <p:cxnSp>
        <p:nvCxnSpPr>
          <p:cNvPr id="7" name="Connecteur droit 6">
            <a:extLst>
              <a:ext uri="{FF2B5EF4-FFF2-40B4-BE49-F238E27FC236}">
                <a16:creationId xmlns:a16="http://schemas.microsoft.com/office/drawing/2014/main" id="{0D4004EC-2E21-49C6-9FA0-5422D3524C9A}"/>
              </a:ext>
            </a:extLst>
          </p:cNvPr>
          <p:cNvCxnSpPr>
            <a:cxnSpLocks/>
          </p:cNvCxnSpPr>
          <p:nvPr userDrawn="1"/>
        </p:nvCxnSpPr>
        <p:spPr>
          <a:xfrm flipH="1">
            <a:off x="0" y="1140460"/>
            <a:ext cx="12192000" cy="0"/>
          </a:xfrm>
          <a:prstGeom prst="line">
            <a:avLst/>
          </a:prstGeom>
          <a:ln w="28575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9E065809-8059-485D-BC32-B904587EC30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35280" y="6319838"/>
            <a:ext cx="7264400" cy="365442"/>
          </a:xfrm>
        </p:spPr>
        <p:txBody>
          <a:bodyPr>
            <a:normAutofit/>
          </a:bodyPr>
          <a:lstStyle>
            <a:lvl1pPr marL="0" indent="0">
              <a:buNone/>
              <a:defRPr sz="1500"/>
            </a:lvl1pPr>
          </a:lstStyle>
          <a:p>
            <a:pPr lvl="0"/>
            <a:r>
              <a:rPr lang="fr-FR" dirty="0"/>
              <a:t>Cliquez pour ajouter une source d’image</a:t>
            </a:r>
          </a:p>
        </p:txBody>
      </p:sp>
    </p:spTree>
    <p:extLst>
      <p:ext uri="{BB962C8B-B14F-4D97-AF65-F5344CB8AC3E}">
        <p14:creationId xmlns:p14="http://schemas.microsoft.com/office/powerpoint/2010/main" val="19473224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E0BFE526-92D9-41DF-A8AE-0AAF9472F7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800" y="365125"/>
            <a:ext cx="1162304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5311418-B84B-4700-9C87-23E10AD1EB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04800" y="1825625"/>
            <a:ext cx="1162304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A6D726A1-9136-4906-BE74-1927731115F9}"/>
              </a:ext>
            </a:extLst>
          </p:cNvPr>
          <p:cNvSpPr txBox="1"/>
          <p:nvPr userDrawn="1"/>
        </p:nvSpPr>
        <p:spPr>
          <a:xfrm>
            <a:off x="11353800" y="6375718"/>
            <a:ext cx="71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FC742786-A668-4EE7-9ED8-1CFAB5E48950}" type="slidenum">
              <a:rPr lang="fr-FR" b="1" smtClean="0">
                <a:latin typeface="Bell MT" panose="02020503060305020303" pitchFamily="18" charset="0"/>
              </a:rPr>
              <a:t>‹N°›</a:t>
            </a:fld>
            <a:endParaRPr lang="fr-FR" b="1" dirty="0">
              <a:latin typeface="Bell MT" panose="02020503060305020303" pitchFamily="18" charset="0"/>
            </a:endParaRPr>
          </a:p>
        </p:txBody>
      </p:sp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175FA106-A87C-4B09-A4A3-DDE00131B616}"/>
              </a:ext>
            </a:extLst>
          </p:cNvPr>
          <p:cNvCxnSpPr/>
          <p:nvPr userDrawn="1"/>
        </p:nvCxnSpPr>
        <p:spPr>
          <a:xfrm flipH="1">
            <a:off x="7762240" y="6311900"/>
            <a:ext cx="4429760" cy="0"/>
          </a:xfrm>
          <a:prstGeom prst="line">
            <a:avLst/>
          </a:prstGeom>
          <a:ln w="28575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78902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Bell MT" panose="02020503060305020303" pitchFamily="18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Bell MT" panose="02020503060305020303" pitchFamily="18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Bell MT" panose="02020503060305020303" pitchFamily="18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Bell MT" panose="02020503060305020303" pitchFamily="18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Bell MT" panose="02020503060305020303" pitchFamily="18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Bell MT" panose="02020503060305020303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152DAB9-0AE4-445D-B33D-BF564E3B225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Leçon de …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516F26B7-12AD-4D59-8546-AB4B25024CB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fr-FR" dirty="0"/>
              <a:t>Domaine :</a:t>
            </a:r>
          </a:p>
          <a:p>
            <a:r>
              <a:rPr lang="fr-FR" dirty="0"/>
              <a:t>Thème :</a:t>
            </a:r>
          </a:p>
          <a:p>
            <a:r>
              <a:rPr lang="fr-FR" dirty="0"/>
              <a:t>Elément imposé :</a:t>
            </a:r>
          </a:p>
        </p:txBody>
      </p:sp>
    </p:spTree>
    <p:extLst>
      <p:ext uri="{BB962C8B-B14F-4D97-AF65-F5344CB8AC3E}">
        <p14:creationId xmlns:p14="http://schemas.microsoft.com/office/powerpoint/2010/main" val="1952898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BD97430-F5F6-4469-AD0F-4372FFFE37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Contexte pédagogique de la leçon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83D7894-B799-47FB-81E0-D687D083A9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Panorama de l’apprentissage au travers des années (pas obligé)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512C305D-7ED6-4125-906E-3F6723E6910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846025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BD97430-F5F6-4469-AD0F-4372FFFE37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Contexte pédagogique de la leçon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83D7894-B799-47FB-81E0-D687D083A9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Extrait de BO/programme</a:t>
            </a:r>
          </a:p>
        </p:txBody>
      </p:sp>
    </p:spTree>
    <p:extLst>
      <p:ext uri="{BB962C8B-B14F-4D97-AF65-F5344CB8AC3E}">
        <p14:creationId xmlns:p14="http://schemas.microsoft.com/office/powerpoint/2010/main" val="22970172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BD97430-F5F6-4469-AD0F-4372FFFE37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Contexte pédagogique de la leçon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83D7894-B799-47FB-81E0-D687D083A9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Prérequis / Objectifs / Difficultés</a:t>
            </a:r>
          </a:p>
        </p:txBody>
      </p:sp>
      <p:graphicFrame>
        <p:nvGraphicFramePr>
          <p:cNvPr id="4" name="Tableau 4">
            <a:extLst>
              <a:ext uri="{FF2B5EF4-FFF2-40B4-BE49-F238E27FC236}">
                <a16:creationId xmlns:a16="http://schemas.microsoft.com/office/drawing/2014/main" id="{594FB119-093E-46AD-A111-C839679B14E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1105803"/>
              </p:ext>
            </p:extLst>
          </p:nvPr>
        </p:nvGraphicFramePr>
        <p:xfrm>
          <a:off x="335280" y="1997622"/>
          <a:ext cx="11408700" cy="4017587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3802900">
                  <a:extLst>
                    <a:ext uri="{9D8B030D-6E8A-4147-A177-3AD203B41FA5}">
                      <a16:colId xmlns:a16="http://schemas.microsoft.com/office/drawing/2014/main" val="464294002"/>
                    </a:ext>
                  </a:extLst>
                </a:gridCol>
                <a:gridCol w="3802900">
                  <a:extLst>
                    <a:ext uri="{9D8B030D-6E8A-4147-A177-3AD203B41FA5}">
                      <a16:colId xmlns:a16="http://schemas.microsoft.com/office/drawing/2014/main" val="3862715201"/>
                    </a:ext>
                  </a:extLst>
                </a:gridCol>
                <a:gridCol w="3802900">
                  <a:extLst>
                    <a:ext uri="{9D8B030D-6E8A-4147-A177-3AD203B41FA5}">
                      <a16:colId xmlns:a16="http://schemas.microsoft.com/office/drawing/2014/main" val="1936433285"/>
                    </a:ext>
                  </a:extLst>
                </a:gridCol>
              </a:tblGrid>
              <a:tr h="855790">
                <a:tc>
                  <a:txBody>
                    <a:bodyPr/>
                    <a:lstStyle/>
                    <a:p>
                      <a:pPr lvl="0" algn="ctr"/>
                      <a:r>
                        <a:rPr lang="fr-FR" dirty="0"/>
                        <a:t>Prérequis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fr-FR" dirty="0"/>
                        <a:t>Objectifs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fr-FR" dirty="0"/>
                        <a:t>Difficultés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46441080"/>
                  </a:ext>
                </a:extLst>
              </a:tr>
              <a:tr h="3161797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262522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978578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E8B1A6A-19EA-4DBF-98E7-24C71704C4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Contexte pédagogique de la leçon - La séquence pédagogique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B1E7497-5401-44B8-962E-02C2A16BFF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/>
              <a:t>Séance 1 : Type d’activité (sources) / volume élève / durée</a:t>
            </a:r>
          </a:p>
          <a:p>
            <a:pPr lvl="1"/>
            <a:endParaRPr lang="fr-FR" dirty="0"/>
          </a:p>
          <a:p>
            <a:r>
              <a:rPr lang="fr-FR" dirty="0"/>
              <a:t>Séance 2 : Type d’activité (sources) / volume élève / durée</a:t>
            </a:r>
          </a:p>
          <a:p>
            <a:endParaRPr lang="fr-FR" dirty="0"/>
          </a:p>
          <a:p>
            <a:r>
              <a:rPr lang="fr-FR" dirty="0"/>
              <a:t>…</a:t>
            </a:r>
          </a:p>
          <a:p>
            <a:endParaRPr lang="fr-FR" dirty="0"/>
          </a:p>
          <a:p>
            <a:pPr lvl="1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2038972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E8B1A6A-19EA-4DBF-98E7-24C71704C4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Introduction de la leçon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B1E7497-5401-44B8-962E-02C2A16BFF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fr-FR" dirty="0"/>
          </a:p>
          <a:p>
            <a:pPr lvl="1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936424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E8B1A6A-19EA-4DBF-98E7-24C71704C4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1</a:t>
            </a:r>
            <a:r>
              <a:rPr lang="fr-FR" baseline="30000" dirty="0"/>
              <a:t>ère</a:t>
            </a:r>
            <a:r>
              <a:rPr lang="fr-FR" dirty="0"/>
              <a:t> partie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B1E7497-5401-44B8-962E-02C2A16BFF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fr-FR" dirty="0"/>
          </a:p>
          <a:p>
            <a:pPr lvl="1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6460809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E8B1A6A-19EA-4DBF-98E7-24C71704C4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Conclusion – Synthèse de la leçon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B1E7497-5401-44B8-962E-02C2A16BFF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/>
              <a:t>Ce qu’il faut retenir :</a:t>
            </a:r>
          </a:p>
          <a:p>
            <a:pPr lvl="1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986238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4351844-9865-419A-91F7-221F086EBF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Bibliographie 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D7A2C5B0-CF5C-4236-BDFD-C7BAC212EA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Sources </a:t>
            </a:r>
          </a:p>
          <a:p>
            <a:pPr lvl="1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12724388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1395</TotalTime>
  <Words>104</Words>
  <Application>Microsoft Office PowerPoint</Application>
  <PresentationFormat>Grand écran</PresentationFormat>
  <Paragraphs>25</Paragraphs>
  <Slides>9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5" baseType="lpstr">
      <vt:lpstr>Arial</vt:lpstr>
      <vt:lpstr>Bell MT</vt:lpstr>
      <vt:lpstr>Calibri</vt:lpstr>
      <vt:lpstr>Courier New</vt:lpstr>
      <vt:lpstr>Wingdings</vt:lpstr>
      <vt:lpstr>Thème Office</vt:lpstr>
      <vt:lpstr>Leçon de …</vt:lpstr>
      <vt:lpstr>Contexte pédagogique de la leçon</vt:lpstr>
      <vt:lpstr>Contexte pédagogique de la leçon</vt:lpstr>
      <vt:lpstr>Contexte pédagogique de la leçon</vt:lpstr>
      <vt:lpstr>Contexte pédagogique de la leçon - La séquence pédagogique</vt:lpstr>
      <vt:lpstr>Introduction de la leçon</vt:lpstr>
      <vt:lpstr>1ère partie</vt:lpstr>
      <vt:lpstr>Conclusion – Synthèse de la leçon</vt:lpstr>
      <vt:lpstr>Bibliographie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Leçon de physique</dc:title>
  <dc:creator>Arthur Hourugou</dc:creator>
  <cp:lastModifiedBy>Arthur Hourugou</cp:lastModifiedBy>
  <cp:revision>50</cp:revision>
  <dcterms:created xsi:type="dcterms:W3CDTF">2026-05-15T07:16:49Z</dcterms:created>
  <dcterms:modified xsi:type="dcterms:W3CDTF">2026-06-04T14:05:25Z</dcterms:modified>
</cp:coreProperties>
</file>